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1" r:id="rId16"/>
    <p:sldId id="272" r:id="rId17"/>
    <p:sldId id="281" r:id="rId18"/>
    <p:sldId id="273" r:id="rId19"/>
    <p:sldId id="278" r:id="rId20"/>
    <p:sldId id="274" r:id="rId21"/>
    <p:sldId id="279" r:id="rId22"/>
    <p:sldId id="275" r:id="rId23"/>
    <p:sldId id="280" r:id="rId24"/>
    <p:sldId id="276" r:id="rId25"/>
    <p:sldId id="270" r:id="rId26"/>
    <p:sldId id="289" r:id="rId27"/>
    <p:sldId id="290" r:id="rId28"/>
    <p:sldId id="277" r:id="rId29"/>
    <p:sldId id="282" r:id="rId30"/>
    <p:sldId id="283" r:id="rId31"/>
    <p:sldId id="284" r:id="rId32"/>
    <p:sldId id="286" r:id="rId33"/>
    <p:sldId id="287" r:id="rId34"/>
    <p:sldId id="288" r:id="rId35"/>
    <p:sldId id="285"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F66DA1-8BFF-4649-B590-B41ED3BE567D}" type="datetimeFigureOut">
              <a:rPr lang="en-US" smtClean="0"/>
              <a:t>3/9/2014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323750F-221F-4C32-8601-77853BC2411D}" type="slidenum">
              <a:rPr lang="en-US" smtClean="0"/>
              <a:t>‹#›</a:t>
            </a:fld>
            <a:endParaRPr lang="en-US"/>
          </a:p>
        </p:txBody>
      </p:sp>
    </p:spTree>
    <p:extLst>
      <p:ext uri="{BB962C8B-B14F-4D97-AF65-F5344CB8AC3E}">
        <p14:creationId xmlns:p14="http://schemas.microsoft.com/office/powerpoint/2010/main" val="12874663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323750F-221F-4C32-8601-77853BC2411D}" type="slidenum">
              <a:rPr lang="en-US" smtClean="0"/>
              <a:t>2</a:t>
            </a:fld>
            <a:endParaRPr lang="en-US"/>
          </a:p>
        </p:txBody>
      </p:sp>
    </p:spTree>
    <p:extLst>
      <p:ext uri="{BB962C8B-B14F-4D97-AF65-F5344CB8AC3E}">
        <p14:creationId xmlns:p14="http://schemas.microsoft.com/office/powerpoint/2010/main" val="11302354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10" name="Rectangle 9"/>
          <p:cNvSpPr/>
          <p:nvPr/>
        </p:nvSpPr>
        <p:spPr>
          <a:xfrm>
            <a:off x="-1" y="2545080"/>
            <a:ext cx="9144000" cy="3255264"/>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1" y="2667000"/>
            <a:ext cx="9144000" cy="2739571"/>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 y="5479143"/>
            <a:ext cx="9144000" cy="235857"/>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228599" y="2819400"/>
            <a:ext cx="8686800" cy="1470025"/>
          </a:xfrm>
        </p:spPr>
        <p:txBody>
          <a:bodyPr anchor="b">
            <a:noAutofit/>
          </a:bodyPr>
          <a:lstStyle>
            <a:lvl1pPr>
              <a:defRPr sz="7200" b="0" cap="none" spc="0">
                <a:ln w="13970" cmpd="sng">
                  <a:solidFill>
                    <a:srgbClr val="FFFFFF"/>
                  </a:solidFill>
                  <a:prstDash val="solid"/>
                </a:ln>
                <a:solidFill>
                  <a:srgbClr val="FFFFFF"/>
                </a:solidFill>
                <a:effectLst>
                  <a:outerShdw blurRad="63500" dir="3600000" algn="tl" rotWithShape="0">
                    <a:srgbClr val="000000">
                      <a:alpha val="70000"/>
                    </a:srgb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571499" y="4800600"/>
            <a:ext cx="8001000" cy="5334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701B3C6-D7DB-481A-8F4E-1E10CD899B1B}" type="datetimeFigureOut">
              <a:rPr lang="en-US" smtClean="0"/>
              <a:t>3/9/2014</a:t>
            </a:fld>
            <a:endParaRPr lang="en-US"/>
          </a:p>
        </p:txBody>
      </p:sp>
      <p:sp>
        <p:nvSpPr>
          <p:cNvPr id="5" name="Footer Placeholder 4"/>
          <p:cNvSpPr>
            <a:spLocks noGrp="1"/>
          </p:cNvSpPr>
          <p:nvPr>
            <p:ph type="ftr" sz="quarter" idx="11"/>
          </p:nvPr>
        </p:nvSpPr>
        <p:spPr>
          <a:xfrm>
            <a:off x="5791200" y="6356350"/>
            <a:ext cx="2895600" cy="365125"/>
          </a:xfrm>
        </p:spPr>
        <p:txBody>
          <a:bodyPr/>
          <a:lstStyle>
            <a:lvl1pPr algn="r">
              <a:defRPr/>
            </a:lvl1pPr>
          </a:lstStyle>
          <a:p>
            <a:endParaRPr lang="en-US"/>
          </a:p>
        </p:txBody>
      </p:sp>
      <p:sp>
        <p:nvSpPr>
          <p:cNvPr id="11" name="TextBox 10"/>
          <p:cNvSpPr txBox="1"/>
          <p:nvPr/>
        </p:nvSpPr>
        <p:spPr>
          <a:xfrm>
            <a:off x="3148584" y="4261104"/>
            <a:ext cx="1219200" cy="584775"/>
          </a:xfrm>
          <a:prstGeom prst="rect">
            <a:avLst/>
          </a:prstGeom>
          <a:noFill/>
        </p:spPr>
        <p:txBody>
          <a:bodyPr wrap="square" rtlCol="0">
            <a:spAutoFit/>
          </a:bodyPr>
          <a:lstStyle/>
          <a:p>
            <a:pPr algn="r"/>
            <a:r>
              <a:rPr lang="en-US" sz="3200" spc="150" dirty="0" smtClean="0">
                <a:solidFill>
                  <a:schemeClr val="accent1"/>
                </a:solidFill>
                <a:sym typeface="Wingdings"/>
              </a:rPr>
              <a:t></a:t>
            </a:r>
            <a:endParaRPr lang="en-US" sz="3200" spc="150" dirty="0">
              <a:solidFill>
                <a:schemeClr val="accent1"/>
              </a:solidFill>
            </a:endParaRPr>
          </a:p>
        </p:txBody>
      </p:sp>
      <p:sp>
        <p:nvSpPr>
          <p:cNvPr id="6" name="Slide Number Placeholder 5"/>
          <p:cNvSpPr>
            <a:spLocks noGrp="1"/>
          </p:cNvSpPr>
          <p:nvPr>
            <p:ph type="sldNum" sz="quarter" idx="12"/>
          </p:nvPr>
        </p:nvSpPr>
        <p:spPr>
          <a:xfrm>
            <a:off x="3962399" y="4392168"/>
            <a:ext cx="1219200" cy="365125"/>
          </a:xfrm>
        </p:spPr>
        <p:txBody>
          <a:bodyPr/>
          <a:lstStyle>
            <a:lvl1pPr algn="ctr">
              <a:defRPr sz="2400">
                <a:latin typeface="+mj-lt"/>
              </a:defRPr>
            </a:lvl1pPr>
          </a:lstStyle>
          <a:p>
            <a:fld id="{F89F1B83-AAAD-4186-BC53-DC914F6201CE}" type="slidenum">
              <a:rPr lang="en-US" smtClean="0"/>
              <a:t>‹#›</a:t>
            </a:fld>
            <a:endParaRPr lang="en-US"/>
          </a:p>
        </p:txBody>
      </p:sp>
      <p:sp>
        <p:nvSpPr>
          <p:cNvPr id="15" name="TextBox 14"/>
          <p:cNvSpPr txBox="1"/>
          <p:nvPr/>
        </p:nvSpPr>
        <p:spPr>
          <a:xfrm>
            <a:off x="4818888" y="4261104"/>
            <a:ext cx="1219200" cy="584775"/>
          </a:xfrm>
          <a:prstGeom prst="rect">
            <a:avLst/>
          </a:prstGeom>
          <a:noFill/>
        </p:spPr>
        <p:txBody>
          <a:bodyPr wrap="square" rtlCol="0">
            <a:spAutoFit/>
          </a:bodyPr>
          <a:lstStyle/>
          <a:p>
            <a:pPr algn="l"/>
            <a:r>
              <a:rPr lang="en-US" sz="3200" spc="150" dirty="0" smtClean="0">
                <a:solidFill>
                  <a:schemeClr val="accent1"/>
                </a:solidFill>
                <a:sym typeface="Wingdings"/>
              </a:rPr>
              <a:t></a:t>
            </a:r>
            <a:endParaRPr lang="en-US" sz="3200" spc="150" dirty="0">
              <a:solidFill>
                <a:schemeClr val="accent1"/>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01B3C6-D7DB-481A-8F4E-1E10CD899B1B}" type="datetimeFigureOut">
              <a:rPr lang="en-US" smtClean="0"/>
              <a:t>3/9/2014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9F1B83-AAAD-4186-BC53-DC914F6201C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7" name="Rectangle 6"/>
          <p:cNvSpPr/>
          <p:nvPr/>
        </p:nvSpPr>
        <p:spPr>
          <a:xfrm rot="5400000">
            <a:off x="4591050" y="2409824"/>
            <a:ext cx="6858000" cy="2038351"/>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rot="5400000">
            <a:off x="4668203" y="2570797"/>
            <a:ext cx="6858000" cy="1716405"/>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Vertical Title 1"/>
          <p:cNvSpPr>
            <a:spLocks noGrp="1"/>
          </p:cNvSpPr>
          <p:nvPr>
            <p:ph type="title" orient="vert"/>
          </p:nvPr>
        </p:nvSpPr>
        <p:spPr>
          <a:xfrm>
            <a:off x="7315200" y="274638"/>
            <a:ext cx="1447800" cy="5851525"/>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199" y="274638"/>
            <a:ext cx="6353175"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01B3C6-D7DB-481A-8F4E-1E10CD899B1B}" type="datetimeFigureOut">
              <a:rPr lang="en-US" smtClean="0"/>
              <a:t>3/9/2014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6096000" y="6356350"/>
            <a:ext cx="762000" cy="365125"/>
          </a:xfrm>
        </p:spPr>
        <p:txBody>
          <a:bodyPr/>
          <a:lstStyle/>
          <a:p>
            <a:fld id="{F89F1B83-AAAD-4186-BC53-DC914F6201CE}" type="slidenum">
              <a:rPr lang="en-US" smtClean="0"/>
              <a:t>‹#›</a:t>
            </a:fld>
            <a:endParaRPr lang="en-US"/>
          </a:p>
        </p:txBody>
      </p:sp>
      <p:sp>
        <p:nvSpPr>
          <p:cNvPr id="9" name="Rectangle 8"/>
          <p:cNvSpPr/>
          <p:nvPr/>
        </p:nvSpPr>
        <p:spPr>
          <a:xfrm rot="5400000">
            <a:off x="3681476" y="3354324"/>
            <a:ext cx="6858000" cy="149352"/>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701B3C6-D7DB-481A-8F4E-1E10CD899B1B}" type="datetimeFigureOut">
              <a:rPr lang="en-US" smtClean="0"/>
              <a:t>3/9/2014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9F1B83-AAAD-4186-BC53-DC914F6201C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Rectangle 6"/>
          <p:cNvSpPr/>
          <p:nvPr/>
        </p:nvSpPr>
        <p:spPr>
          <a:xfrm>
            <a:off x="-1" y="2545080"/>
            <a:ext cx="9144000" cy="3255264"/>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 y="2667000"/>
            <a:ext cx="9144000" cy="2739571"/>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1" y="5479143"/>
            <a:ext cx="9144000" cy="235857"/>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28599" y="2819400"/>
            <a:ext cx="8686800" cy="1463040"/>
          </a:xfrm>
        </p:spPr>
        <p:txBody>
          <a:bodyPr anchor="b" anchorCtr="0">
            <a:noAutofit/>
          </a:bodyPr>
          <a:lstStyle>
            <a:lvl1pPr algn="ctr">
              <a:defRPr sz="72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571499" y="4800600"/>
            <a:ext cx="8001000" cy="548640"/>
          </a:xfrm>
        </p:spPr>
        <p:txBody>
          <a:bodyPr anchor="b"/>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701B3C6-D7DB-481A-8F4E-1E10CD899B1B}" type="datetimeFigureOut">
              <a:rPr lang="en-US" smtClean="0"/>
              <a:t>3/9/2014</a:t>
            </a:fld>
            <a:endParaRPr lang="en-US"/>
          </a:p>
        </p:txBody>
      </p:sp>
      <p:sp>
        <p:nvSpPr>
          <p:cNvPr id="5" name="Footer Placeholder 4"/>
          <p:cNvSpPr>
            <a:spLocks noGrp="1"/>
          </p:cNvSpPr>
          <p:nvPr>
            <p:ph type="ftr" sz="quarter" idx="11"/>
          </p:nvPr>
        </p:nvSpPr>
        <p:spPr>
          <a:xfrm>
            <a:off x="5791200" y="6356350"/>
            <a:ext cx="2895600" cy="365125"/>
          </a:xfrm>
        </p:spPr>
        <p:txBody>
          <a:bodyPr/>
          <a:lstStyle/>
          <a:p>
            <a:endParaRPr lang="en-US"/>
          </a:p>
        </p:txBody>
      </p:sp>
      <p:sp>
        <p:nvSpPr>
          <p:cNvPr id="6" name="Slide Number Placeholder 5"/>
          <p:cNvSpPr>
            <a:spLocks noGrp="1"/>
          </p:cNvSpPr>
          <p:nvPr>
            <p:ph type="sldNum" sz="quarter" idx="12"/>
          </p:nvPr>
        </p:nvSpPr>
        <p:spPr>
          <a:xfrm>
            <a:off x="3959352" y="4389120"/>
            <a:ext cx="1216152" cy="365125"/>
          </a:xfrm>
        </p:spPr>
        <p:txBody>
          <a:bodyPr/>
          <a:lstStyle>
            <a:lvl1pPr algn="ctr">
              <a:defRPr sz="2400">
                <a:solidFill>
                  <a:srgbClr val="FFFFFF"/>
                </a:solidFill>
              </a:defRPr>
            </a:lvl1pPr>
          </a:lstStyle>
          <a:p>
            <a:fld id="{F89F1B83-AAAD-4186-BC53-DC914F6201CE}" type="slidenum">
              <a:rPr lang="en-US" smtClean="0"/>
              <a:t>‹#›</a:t>
            </a:fld>
            <a:endParaRPr lang="en-US"/>
          </a:p>
        </p:txBody>
      </p:sp>
      <p:sp>
        <p:nvSpPr>
          <p:cNvPr id="11" name="TextBox 10"/>
          <p:cNvSpPr txBox="1"/>
          <p:nvPr/>
        </p:nvSpPr>
        <p:spPr>
          <a:xfrm>
            <a:off x="4818888" y="4261104"/>
            <a:ext cx="1219200" cy="584775"/>
          </a:xfrm>
          <a:prstGeom prst="rect">
            <a:avLst/>
          </a:prstGeom>
          <a:noFill/>
        </p:spPr>
        <p:txBody>
          <a:bodyPr wrap="square" rtlCol="0">
            <a:spAutoFit/>
          </a:bodyPr>
          <a:lstStyle/>
          <a:p>
            <a:pPr algn="l"/>
            <a:r>
              <a:rPr lang="en-US" sz="3200" spc="150" dirty="0" smtClean="0">
                <a:solidFill>
                  <a:srgbClr val="FFFFFF"/>
                </a:solidFill>
                <a:sym typeface="Wingdings"/>
              </a:rPr>
              <a:t></a:t>
            </a:r>
            <a:endParaRPr lang="en-US" sz="3200" spc="150" dirty="0">
              <a:solidFill>
                <a:srgbClr val="FFFFFF"/>
              </a:solidFill>
            </a:endParaRPr>
          </a:p>
        </p:txBody>
      </p:sp>
      <p:sp>
        <p:nvSpPr>
          <p:cNvPr id="12" name="TextBox 11"/>
          <p:cNvSpPr txBox="1"/>
          <p:nvPr/>
        </p:nvSpPr>
        <p:spPr>
          <a:xfrm>
            <a:off x="3148584" y="4261104"/>
            <a:ext cx="1219200" cy="584775"/>
          </a:xfrm>
          <a:prstGeom prst="rect">
            <a:avLst/>
          </a:prstGeom>
          <a:noFill/>
        </p:spPr>
        <p:txBody>
          <a:bodyPr wrap="square" rtlCol="0">
            <a:spAutoFit/>
          </a:bodyPr>
          <a:lstStyle/>
          <a:p>
            <a:pPr algn="r"/>
            <a:r>
              <a:rPr lang="en-US" sz="3200" spc="150" dirty="0" smtClean="0">
                <a:solidFill>
                  <a:srgbClr val="FFFFFF"/>
                </a:solidFill>
                <a:sym typeface="Wingdings"/>
              </a:rPr>
              <a:t></a:t>
            </a:r>
            <a:endParaRPr lang="en-US" sz="3200" spc="150" dirty="0">
              <a:solidFill>
                <a:srgbClr val="FFFFFF"/>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701B3C6-D7DB-481A-8F4E-1E10CD899B1B}" type="datetimeFigureOut">
              <a:rPr lang="en-US" smtClean="0"/>
              <a:t>3/9/2014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89F1B83-AAAD-4186-BC53-DC914F6201C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701B3C6-D7DB-481A-8F4E-1E10CD899B1B}" type="datetimeFigureOut">
              <a:rPr lang="en-US" smtClean="0"/>
              <a:t>3/9/2014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89F1B83-AAAD-4186-BC53-DC914F6201C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701B3C6-D7DB-481A-8F4E-1E10CD899B1B}" type="datetimeFigureOut">
              <a:rPr lang="en-US" smtClean="0"/>
              <a:t>3/9/2014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89F1B83-AAAD-4186-BC53-DC914F6201C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01B3C6-D7DB-481A-8F4E-1E10CD899B1B}" type="datetimeFigureOut">
              <a:rPr lang="en-US" smtClean="0"/>
              <a:t>3/9/2014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89F1B83-AAAD-4186-BC53-DC914F6201C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5638800" cy="946150"/>
          </a:xfrm>
        </p:spPr>
        <p:txBody>
          <a:bodyPr anchor="ctr">
            <a:noAutofit/>
          </a:bodyPr>
          <a:lstStyle>
            <a:lvl1pPr algn="l">
              <a:defRPr sz="4000" b="0"/>
            </a:lvl1pPr>
          </a:lstStyle>
          <a:p>
            <a:r>
              <a:rPr lang="en-US" smtClean="0"/>
              <a:t>Click to edit Master title style</a:t>
            </a:r>
            <a:endParaRPr lang="en-US" dirty="0"/>
          </a:p>
        </p:txBody>
      </p:sp>
      <p:sp>
        <p:nvSpPr>
          <p:cNvPr id="3" name="Content Placeholder 2"/>
          <p:cNvSpPr>
            <a:spLocks noGrp="1"/>
          </p:cNvSpPr>
          <p:nvPr>
            <p:ph idx="1"/>
          </p:nvPr>
        </p:nvSpPr>
        <p:spPr>
          <a:xfrm>
            <a:off x="438912" y="1719072"/>
            <a:ext cx="8247888" cy="45354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701B3C6-D7DB-481A-8F4E-1E10CD899B1B}" type="datetimeFigureOut">
              <a:rPr lang="en-US" smtClean="0"/>
              <a:t>3/9/2014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89F1B83-AAAD-4186-BC53-DC914F6201CE}" type="slidenum">
              <a:rPr lang="en-US" smtClean="0"/>
              <a:t>‹#›</a:t>
            </a:fld>
            <a:endParaRPr lang="en-US"/>
          </a:p>
        </p:txBody>
      </p:sp>
      <p:sp>
        <p:nvSpPr>
          <p:cNvPr id="8" name="Rectangle 7"/>
          <p:cNvSpPr/>
          <p:nvPr/>
        </p:nvSpPr>
        <p:spPr>
          <a:xfrm>
            <a:off x="6172200" y="161544"/>
            <a:ext cx="2971800" cy="11521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6248400" y="274320"/>
            <a:ext cx="2743200" cy="944880"/>
          </a:xfrm>
        </p:spPr>
        <p:txBody>
          <a:bodyPr anchor="ctr">
            <a:normAutofit/>
          </a:bodyPr>
          <a:lstStyle>
            <a:lvl1pPr marL="0" indent="0">
              <a:buNone/>
              <a:defRPr sz="16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Rectangle 8"/>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36880" y="1717040"/>
            <a:ext cx="8249920" cy="4531360"/>
          </a:xfrm>
          <a:solidFill>
            <a:schemeClr val="bg2">
              <a:lumMod val="60000"/>
              <a:lumOff val="40000"/>
            </a:schemeClr>
          </a:solidFill>
          <a:effectLst>
            <a:outerShdw blurRad="76200" dist="38100" dir="3600000" algn="ctr" rotWithShape="0">
              <a:srgbClr val="000000">
                <a:alpha val="50000"/>
              </a:srgb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5" name="Date Placeholder 4"/>
          <p:cNvSpPr>
            <a:spLocks noGrp="1"/>
          </p:cNvSpPr>
          <p:nvPr>
            <p:ph type="dt" sz="half" idx="10"/>
          </p:nvPr>
        </p:nvSpPr>
        <p:spPr/>
        <p:txBody>
          <a:bodyPr/>
          <a:lstStyle/>
          <a:p>
            <a:fld id="{F701B3C6-D7DB-481A-8F4E-1E10CD899B1B}" type="datetimeFigureOut">
              <a:rPr lang="en-US" smtClean="0"/>
              <a:t>3/9/2014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89F1B83-AAAD-4186-BC53-DC914F6201CE}" type="slidenum">
              <a:rPr lang="en-US" smtClean="0"/>
              <a:t>‹#›</a:t>
            </a:fld>
            <a:endParaRPr lang="en-US"/>
          </a:p>
        </p:txBody>
      </p:sp>
      <p:sp>
        <p:nvSpPr>
          <p:cNvPr id="8" name="Rectangle 7"/>
          <p:cNvSpPr/>
          <p:nvPr/>
        </p:nvSpPr>
        <p:spPr>
          <a:xfrm>
            <a:off x="6172200" y="161544"/>
            <a:ext cx="2971800" cy="11521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9" name="Rectangle 8"/>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81000" y="228600"/>
            <a:ext cx="5638800" cy="1005840"/>
          </a:xfrm>
        </p:spPr>
        <p:txBody>
          <a:bodyPr anchor="ctr">
            <a:noAutofit/>
          </a:bodyPr>
          <a:lstStyle>
            <a:lvl1pPr algn="l">
              <a:defRPr sz="40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6248400" y="228600"/>
            <a:ext cx="2819400" cy="1005840"/>
          </a:xfrm>
        </p:spPr>
        <p:txBody>
          <a:bodyPr anchor="ctr">
            <a:normAutofit/>
          </a:bodyPr>
          <a:lstStyle>
            <a:lvl1pPr marL="0" indent="0">
              <a:buNone/>
              <a:defRPr sz="16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Rectangle 10"/>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100584"/>
            <a:ext cx="9144000" cy="1453896"/>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0" y="167641"/>
            <a:ext cx="9144000" cy="1154314"/>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57200" y="182880"/>
            <a:ext cx="8229600" cy="1111664"/>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F701B3C6-D7DB-481A-8F4E-1E10CD899B1B}" type="datetimeFigureOut">
              <a:rPr lang="en-US" smtClean="0"/>
              <a:t>3/9/2014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F89F1B83-AAAD-4186-BC53-DC914F6201CE}" type="slidenum">
              <a:rPr lang="en-US" smtClean="0"/>
              <a:t>‹#›</a:t>
            </a:fld>
            <a:endParaRPr lang="en-US"/>
          </a:p>
        </p:txBody>
      </p:sp>
      <p:sp>
        <p:nvSpPr>
          <p:cNvPr id="9" name="Rectangle 8"/>
          <p:cNvSpPr/>
          <p:nvPr/>
        </p:nvSpPr>
        <p:spPr>
          <a:xfrm>
            <a:off x="0" y="1368552"/>
            <a:ext cx="9144000" cy="149352"/>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5400" b="0" kern="1200" cap="none" spc="0">
          <a:ln w="13970"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j-ea"/>
          <a:cs typeface="+mj-cs"/>
        </a:defRPr>
      </a:lvl1pPr>
    </p:titleStyle>
    <p:bodyStyle>
      <a:lvl1pPr marL="342900" indent="-342900" algn="l" defTabSz="914400" rtl="0" eaLnBrk="1" latinLnBrk="0" hangingPunct="1">
        <a:spcBef>
          <a:spcPct val="20000"/>
        </a:spcBef>
        <a:buClr>
          <a:schemeClr val="accent1"/>
        </a:buClr>
        <a:buSzPct val="75000"/>
        <a:buFont typeface="Wingdings" pitchFamily="2" charset="2"/>
        <a:buChar char=""/>
        <a:defRPr sz="2400" kern="1200">
          <a:solidFill>
            <a:schemeClr val="tx2"/>
          </a:solidFill>
          <a:latin typeface="+mn-lt"/>
          <a:ea typeface="+mn-ea"/>
          <a:cs typeface="+mn-cs"/>
        </a:defRPr>
      </a:lvl1pPr>
      <a:lvl2pPr marL="742950" indent="-285750" algn="l" defTabSz="914400" rtl="0" eaLnBrk="1" latinLnBrk="0" hangingPunct="1">
        <a:spcBef>
          <a:spcPct val="20000"/>
        </a:spcBef>
        <a:buClr>
          <a:schemeClr val="accent2"/>
        </a:buClr>
        <a:buSzPct val="85000"/>
        <a:buFont typeface="Courier New" pitchFamily="49" charset="0"/>
        <a:buChar char="o"/>
        <a:defRPr sz="2000" kern="1200">
          <a:solidFill>
            <a:schemeClr val="tx2"/>
          </a:solidFill>
          <a:latin typeface="+mn-lt"/>
          <a:ea typeface="+mn-ea"/>
          <a:cs typeface="+mn-cs"/>
        </a:defRPr>
      </a:lvl2pPr>
      <a:lvl3pPr marL="11430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60020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2057400" indent="-228600" algn="l" defTabSz="914400" rtl="0" eaLnBrk="1" latinLnBrk="0" hangingPunct="1">
        <a:spcBef>
          <a:spcPct val="20000"/>
        </a:spcBef>
        <a:buClr>
          <a:schemeClr val="accent5"/>
        </a:buClr>
        <a:buFont typeface="Arial" pitchFamily="34" charset="0"/>
        <a:buChar char="•"/>
        <a:defRPr sz="1400" kern="1200" baseline="0">
          <a:solidFill>
            <a:schemeClr val="tx2"/>
          </a:solidFill>
          <a:latin typeface="+mn-lt"/>
          <a:ea typeface="+mn-ea"/>
          <a:cs typeface="+mn-cs"/>
        </a:defRPr>
      </a:lvl5pPr>
      <a:lvl6pPr marL="2514600" indent="-228600" algn="l" defTabSz="914400" rtl="0" eaLnBrk="1" latinLnBrk="0" hangingPunct="1">
        <a:spcBef>
          <a:spcPct val="20000"/>
        </a:spcBef>
        <a:buClr>
          <a:schemeClr val="accent6"/>
        </a:buClr>
        <a:buFont typeface="Arial" pitchFamily="34" charset="0"/>
        <a:buChar char="•"/>
        <a:defRPr sz="1400" kern="1200">
          <a:solidFill>
            <a:schemeClr val="tx2"/>
          </a:solidFill>
          <a:latin typeface="+mn-lt"/>
          <a:ea typeface="+mn-ea"/>
          <a:cs typeface="+mn-cs"/>
        </a:defRPr>
      </a:lvl6pPr>
      <a:lvl7pPr marL="2971800" indent="-22860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7pPr>
      <a:lvl8pPr marL="3429000" indent="-22860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8pPr>
      <a:lvl9pPr marL="3886200" indent="-228600" algn="l" defTabSz="914400" rtl="0" eaLnBrk="1" latinLnBrk="0" hangingPunct="1">
        <a:spcBef>
          <a:spcPct val="20000"/>
        </a:spcBef>
        <a:buClr>
          <a:schemeClr val="accent5"/>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gif"/><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26.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35.gif"/><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6000" dirty="0" smtClean="0">
                <a:solidFill>
                  <a:schemeClr val="bg1"/>
                </a:solidFill>
              </a:rPr>
              <a:t>The Gilded Age &amp; Progressive Reforms</a:t>
            </a:r>
            <a:endParaRPr lang="en-US" sz="6000" dirty="0">
              <a:solidFill>
                <a:schemeClr val="bg1"/>
              </a:solidFill>
            </a:endParaRPr>
          </a:p>
        </p:txBody>
      </p:sp>
      <p:sp>
        <p:nvSpPr>
          <p:cNvPr id="3" name="Subtitle 2"/>
          <p:cNvSpPr>
            <a:spLocks noGrp="1"/>
          </p:cNvSpPr>
          <p:nvPr>
            <p:ph type="subTitle" idx="1"/>
          </p:nvPr>
        </p:nvSpPr>
        <p:spPr/>
        <p:txBody>
          <a:bodyPr>
            <a:noAutofit/>
          </a:bodyPr>
          <a:lstStyle/>
          <a:p>
            <a:r>
              <a:rPr lang="en-US" sz="3200" dirty="0" smtClean="0">
                <a:solidFill>
                  <a:schemeClr val="bg1"/>
                </a:solidFill>
                <a:latin typeface="+mj-lt"/>
              </a:rPr>
              <a:t>Invention, Industry, Immigration, and Progressive Change</a:t>
            </a:r>
            <a:endParaRPr lang="en-US" sz="3200" dirty="0">
              <a:solidFill>
                <a:schemeClr val="bg1"/>
              </a:solidFill>
              <a:latin typeface="+mj-lt"/>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905000" cy="2589528"/>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52800" y="-13856"/>
            <a:ext cx="4343400" cy="2589953"/>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05000" y="1"/>
            <a:ext cx="1830541" cy="2514600"/>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23635" y="0"/>
            <a:ext cx="2176073" cy="2589527"/>
          </a:xfrm>
          <a:prstGeom prst="rect">
            <a:avLst/>
          </a:prstGeom>
        </p:spPr>
      </p:pic>
    </p:spTree>
    <p:extLst>
      <p:ext uri="{BB962C8B-B14F-4D97-AF65-F5344CB8AC3E}">
        <p14:creationId xmlns:p14="http://schemas.microsoft.com/office/powerpoint/2010/main" val="83556678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John D. Rockefeller – Standard Oil</a:t>
            </a:r>
            <a:endParaRPr lang="en-US" dirty="0"/>
          </a:p>
        </p:txBody>
      </p:sp>
      <p:sp>
        <p:nvSpPr>
          <p:cNvPr id="3" name="Content Placeholder 2"/>
          <p:cNvSpPr>
            <a:spLocks noGrp="1"/>
          </p:cNvSpPr>
          <p:nvPr>
            <p:ph sz="half" idx="1"/>
          </p:nvPr>
        </p:nvSpPr>
        <p:spPr>
          <a:xfrm>
            <a:off x="457200" y="1600200"/>
            <a:ext cx="4419600" cy="5029200"/>
          </a:xfrm>
        </p:spPr>
        <p:txBody>
          <a:bodyPr>
            <a:normAutofit lnSpcReduction="10000"/>
          </a:bodyPr>
          <a:lstStyle/>
          <a:p>
            <a:r>
              <a:rPr lang="en-US" dirty="0" smtClean="0">
                <a:latin typeface="+mj-lt"/>
              </a:rPr>
              <a:t>John D. Rockefeller was the leader of the Standard Oil Trust, which controlled the oil refineries of the United States during the late 19</a:t>
            </a:r>
            <a:r>
              <a:rPr lang="en-US" baseline="30000" dirty="0" smtClean="0">
                <a:latin typeface="+mj-lt"/>
              </a:rPr>
              <a:t>th</a:t>
            </a:r>
            <a:r>
              <a:rPr lang="en-US" dirty="0" smtClean="0">
                <a:latin typeface="+mj-lt"/>
              </a:rPr>
              <a:t> Century.  His company refined kerosene until the invention of the light bulb, and began refining motor oil and gasoline once the automobile became more popular.  Eventually, the Standard Oil Trust was sued for violating the Sherman Anti-Trust Act, broken apart, and destroyed. </a:t>
            </a:r>
            <a:endParaRPr lang="en-US" dirty="0">
              <a:latin typeface="+mj-l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024743" y="1600200"/>
            <a:ext cx="3285513" cy="4525963"/>
          </a:xfrm>
        </p:spPr>
      </p:pic>
    </p:spTree>
    <p:extLst>
      <p:ext uri="{BB962C8B-B14F-4D97-AF65-F5344CB8AC3E}">
        <p14:creationId xmlns:p14="http://schemas.microsoft.com/office/powerpoint/2010/main" val="108364841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Cornelius Vanderbilt – Railroads </a:t>
            </a:r>
            <a:endParaRPr lang="en-US" dirty="0"/>
          </a:p>
        </p:txBody>
      </p:sp>
      <p:sp>
        <p:nvSpPr>
          <p:cNvPr id="3" name="Content Placeholder 2"/>
          <p:cNvSpPr>
            <a:spLocks noGrp="1"/>
          </p:cNvSpPr>
          <p:nvPr>
            <p:ph sz="half" idx="1"/>
          </p:nvPr>
        </p:nvSpPr>
        <p:spPr/>
        <p:txBody>
          <a:bodyPr>
            <a:normAutofit lnSpcReduction="10000"/>
          </a:bodyPr>
          <a:lstStyle/>
          <a:p>
            <a:r>
              <a:rPr lang="en-US" dirty="0" smtClean="0">
                <a:latin typeface="+mj-lt"/>
              </a:rPr>
              <a:t>Cornelius Vanderbilt controlled most of the railroads in the United States east of the Mississippi River during the 19</a:t>
            </a:r>
            <a:r>
              <a:rPr lang="en-US" baseline="30000" dirty="0" smtClean="0">
                <a:latin typeface="+mj-lt"/>
              </a:rPr>
              <a:t>th</a:t>
            </a:r>
            <a:r>
              <a:rPr lang="en-US" dirty="0" smtClean="0">
                <a:latin typeface="+mj-lt"/>
              </a:rPr>
              <a:t> Century.  He had consolidated all of the railroads in New York, and made his fortune by controlling trade by rails in the states.   He was involved in numerous trusts and pools, and accumulated hundreds of millions of dollars. </a:t>
            </a:r>
            <a:endParaRPr lang="en-US" dirty="0">
              <a:latin typeface="+mj-lt"/>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05600" y="4415851"/>
            <a:ext cx="2142853" cy="2199693"/>
          </a:xfrm>
          <a:prstGeom prst="rect">
            <a:avLst/>
          </a:prstGeom>
        </p:spPr>
      </p:pic>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800600" y="1676400"/>
            <a:ext cx="4038600" cy="2658797"/>
          </a:xfrm>
        </p:spPr>
      </p:pic>
    </p:spTree>
    <p:extLst>
      <p:ext uri="{BB962C8B-B14F-4D97-AF65-F5344CB8AC3E}">
        <p14:creationId xmlns:p14="http://schemas.microsoft.com/office/powerpoint/2010/main" val="12675741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Laissez – Faire Economics</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81000" y="1676400"/>
            <a:ext cx="4038600" cy="2681630"/>
          </a:xfrm>
        </p:spPr>
      </p:pic>
      <p:sp>
        <p:nvSpPr>
          <p:cNvPr id="4" name="Content Placeholder 3"/>
          <p:cNvSpPr>
            <a:spLocks noGrp="1"/>
          </p:cNvSpPr>
          <p:nvPr>
            <p:ph sz="half" idx="2"/>
          </p:nvPr>
        </p:nvSpPr>
        <p:spPr/>
        <p:txBody>
          <a:bodyPr>
            <a:normAutofit fontScale="85000" lnSpcReduction="10000"/>
          </a:bodyPr>
          <a:lstStyle/>
          <a:p>
            <a:r>
              <a:rPr lang="en-US" dirty="0" smtClean="0">
                <a:latin typeface="+mj-lt"/>
              </a:rPr>
              <a:t>From the French expression meaning “hands off,” the term laissez-faire refers to economic policies in which the government choices not to regulate our capitalist economy.  By allowing free markets to do as they will, the government endorsed the free market.  In the late 19</a:t>
            </a:r>
            <a:r>
              <a:rPr lang="en-US" baseline="30000" dirty="0" smtClean="0">
                <a:latin typeface="+mj-lt"/>
              </a:rPr>
              <a:t>th</a:t>
            </a:r>
            <a:r>
              <a:rPr lang="en-US" dirty="0" smtClean="0">
                <a:latin typeface="+mj-lt"/>
              </a:rPr>
              <a:t> Century, though, the government did more than that!  The government actively promoted certain companies, especially railroads, by granting tax exemptions and land to the companies that built the rails. </a:t>
            </a:r>
            <a:endParaRPr lang="en-US" dirty="0">
              <a:latin typeface="+mj-lt"/>
            </a:endParaRPr>
          </a:p>
        </p:txBody>
      </p:sp>
      <p:sp>
        <p:nvSpPr>
          <p:cNvPr id="3" name="Rounded Rectangle 2"/>
          <p:cNvSpPr/>
          <p:nvPr/>
        </p:nvSpPr>
        <p:spPr>
          <a:xfrm>
            <a:off x="457200" y="4267200"/>
            <a:ext cx="4038600" cy="19050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2000" dirty="0" smtClean="0">
                <a:latin typeface="+mj-lt"/>
              </a:rPr>
              <a:t>Laissez-Faire economic policies are those that leave free markets alone!  The government does not regulate businesses at all – and in the case of the US government, it promoted some companies with tax breaks and land. </a:t>
            </a:r>
            <a:endParaRPr lang="en-US" sz="2000" dirty="0">
              <a:latin typeface="+mj-lt"/>
            </a:endParaRPr>
          </a:p>
        </p:txBody>
      </p:sp>
    </p:spTree>
    <p:extLst>
      <p:ext uri="{BB962C8B-B14F-4D97-AF65-F5344CB8AC3E}">
        <p14:creationId xmlns:p14="http://schemas.microsoft.com/office/powerpoint/2010/main" val="19566555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Abundant Natural Resources</a:t>
            </a:r>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3400" y="1600200"/>
            <a:ext cx="8229600" cy="2483346"/>
          </a:xfrm>
        </p:spPr>
      </p:pic>
      <p:sp>
        <p:nvSpPr>
          <p:cNvPr id="7" name="Rounded Rectangle 6"/>
          <p:cNvSpPr/>
          <p:nvPr/>
        </p:nvSpPr>
        <p:spPr>
          <a:xfrm>
            <a:off x="533400" y="4267200"/>
            <a:ext cx="8229600" cy="22860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2000" dirty="0" smtClean="0">
                <a:latin typeface="+mj-lt"/>
              </a:rPr>
              <a:t>One of the most important characteristics of the United States which encouraged the development of our economy was the abundance of natural resources: </a:t>
            </a:r>
          </a:p>
          <a:p>
            <a:endParaRPr lang="en-US" sz="2000" dirty="0" smtClean="0">
              <a:latin typeface="+mj-lt"/>
            </a:endParaRPr>
          </a:p>
          <a:p>
            <a:r>
              <a:rPr lang="en-US" sz="2000" dirty="0">
                <a:latin typeface="+mj-lt"/>
              </a:rPr>
              <a:t>	</a:t>
            </a:r>
            <a:r>
              <a:rPr lang="en-US" sz="2000" dirty="0" smtClean="0">
                <a:latin typeface="+mj-lt"/>
              </a:rPr>
              <a:t>	</a:t>
            </a:r>
            <a:r>
              <a:rPr lang="en-US" sz="2800" dirty="0" smtClean="0">
                <a:latin typeface="+mj-lt"/>
              </a:rPr>
              <a:t>Coal			Timber</a:t>
            </a:r>
          </a:p>
          <a:p>
            <a:r>
              <a:rPr lang="en-US" sz="2800" dirty="0">
                <a:latin typeface="+mj-lt"/>
              </a:rPr>
              <a:t>	</a:t>
            </a:r>
            <a:r>
              <a:rPr lang="en-US" sz="2800" dirty="0" smtClean="0">
                <a:latin typeface="+mj-lt"/>
              </a:rPr>
              <a:t>	Mining			Iron Ore</a:t>
            </a:r>
          </a:p>
          <a:p>
            <a:r>
              <a:rPr lang="en-US" sz="2800" dirty="0">
                <a:latin typeface="+mj-lt"/>
              </a:rPr>
              <a:t>	</a:t>
            </a:r>
            <a:r>
              <a:rPr lang="en-US" sz="2800" dirty="0" smtClean="0">
                <a:latin typeface="+mj-lt"/>
              </a:rPr>
              <a:t>	Water			Oil</a:t>
            </a:r>
            <a:endParaRPr lang="en-US" sz="2800" dirty="0">
              <a:latin typeface="+mj-lt"/>
            </a:endParaRPr>
          </a:p>
        </p:txBody>
      </p:sp>
    </p:spTree>
    <p:extLst>
      <p:ext uri="{BB962C8B-B14F-4D97-AF65-F5344CB8AC3E}">
        <p14:creationId xmlns:p14="http://schemas.microsoft.com/office/powerpoint/2010/main" val="312527999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Cheap Immigrant Labor</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648200" y="1600200"/>
            <a:ext cx="4038600" cy="2524125"/>
          </a:xfrm>
        </p:spPr>
      </p:pic>
      <p:sp>
        <p:nvSpPr>
          <p:cNvPr id="7" name="Content Placeholder 6"/>
          <p:cNvSpPr>
            <a:spLocks noGrp="1"/>
          </p:cNvSpPr>
          <p:nvPr>
            <p:ph sz="half" idx="1"/>
          </p:nvPr>
        </p:nvSpPr>
        <p:spPr/>
        <p:txBody>
          <a:bodyPr>
            <a:normAutofit/>
          </a:bodyPr>
          <a:lstStyle/>
          <a:p>
            <a:r>
              <a:rPr lang="en-US" sz="3200" dirty="0" smtClean="0">
                <a:latin typeface="+mj-lt"/>
              </a:rPr>
              <a:t>During the last half of the 19</a:t>
            </a:r>
            <a:r>
              <a:rPr lang="en-US" sz="3200" baseline="30000" dirty="0" smtClean="0">
                <a:latin typeface="+mj-lt"/>
              </a:rPr>
              <a:t>th</a:t>
            </a:r>
            <a:r>
              <a:rPr lang="en-US" sz="3200" dirty="0" smtClean="0">
                <a:latin typeface="+mj-lt"/>
              </a:rPr>
              <a:t> Century, millions of immigrants flooded into the United States.  Most came to the United States poor and looking for work.  A reliable source of cheap labor was good for big business. </a:t>
            </a:r>
            <a:endParaRPr lang="en-US" sz="3200" dirty="0">
              <a:latin typeface="+mj-lt"/>
            </a:endParaRPr>
          </a:p>
        </p:txBody>
      </p:sp>
      <p:sp>
        <p:nvSpPr>
          <p:cNvPr id="3" name="Rounded Rectangle 2"/>
          <p:cNvSpPr/>
          <p:nvPr/>
        </p:nvSpPr>
        <p:spPr>
          <a:xfrm>
            <a:off x="4648200" y="4267200"/>
            <a:ext cx="4114800" cy="13716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2800" dirty="0" smtClean="0">
                <a:latin typeface="+mj-lt"/>
              </a:rPr>
              <a:t>Big business grew rapidly because there was a reliable source of cheap labor: immigrants.</a:t>
            </a:r>
            <a:endParaRPr lang="en-US" sz="2800" dirty="0">
              <a:latin typeface="+mj-lt"/>
            </a:endParaRPr>
          </a:p>
        </p:txBody>
      </p:sp>
    </p:spTree>
    <p:extLst>
      <p:ext uri="{BB962C8B-B14F-4D97-AF65-F5344CB8AC3E}">
        <p14:creationId xmlns:p14="http://schemas.microsoft.com/office/powerpoint/2010/main" val="144895380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Gilded Age – Mark Twain’s Expression</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600" y="1905000"/>
            <a:ext cx="6477000" cy="4216400"/>
          </a:xfrm>
        </p:spPr>
      </p:pic>
      <p:sp>
        <p:nvSpPr>
          <p:cNvPr id="3" name="Rounded Rectangle 2"/>
          <p:cNvSpPr/>
          <p:nvPr/>
        </p:nvSpPr>
        <p:spPr>
          <a:xfrm>
            <a:off x="6781800" y="1905000"/>
            <a:ext cx="2133600" cy="42672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2000" dirty="0" smtClean="0">
                <a:latin typeface="+mj-lt"/>
              </a:rPr>
              <a:t>The expression “The Gilded Age” was coined by Mark Twain and describes the character of the late 1800s.  On the surface, there were many wealthy industrialists doing quite well; however, just beneath the surface there were many more poor people, struggling and suffering. </a:t>
            </a:r>
            <a:endParaRPr lang="en-US" sz="2000" dirty="0">
              <a:latin typeface="+mj-lt"/>
            </a:endParaRPr>
          </a:p>
        </p:txBody>
      </p:sp>
    </p:spTree>
    <p:extLst>
      <p:ext uri="{BB962C8B-B14F-4D97-AF65-F5344CB8AC3E}">
        <p14:creationId xmlns:p14="http://schemas.microsoft.com/office/powerpoint/2010/main" val="185455586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Labor Concerns &amp; Unions</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52400" y="1752600"/>
            <a:ext cx="5626100" cy="4572000"/>
          </a:xfrm>
        </p:spPr>
      </p:pic>
      <p:sp>
        <p:nvSpPr>
          <p:cNvPr id="4" name="Content Placeholder 3"/>
          <p:cNvSpPr>
            <a:spLocks noGrp="1"/>
          </p:cNvSpPr>
          <p:nvPr>
            <p:ph sz="half" idx="2"/>
          </p:nvPr>
        </p:nvSpPr>
        <p:spPr>
          <a:xfrm>
            <a:off x="5867400" y="1600200"/>
            <a:ext cx="3048000" cy="4800600"/>
          </a:xfrm>
        </p:spPr>
        <p:txBody>
          <a:bodyPr>
            <a:normAutofit fontScale="92500"/>
          </a:bodyPr>
          <a:lstStyle/>
          <a:p>
            <a:pPr marL="0" indent="0">
              <a:buNone/>
            </a:pPr>
            <a:r>
              <a:rPr lang="en-US" dirty="0" smtClean="0">
                <a:latin typeface="+mj-lt"/>
              </a:rPr>
              <a:t>All labor unions were unified in hoping to correct these major problems for workers: </a:t>
            </a:r>
          </a:p>
          <a:p>
            <a:r>
              <a:rPr lang="en-US" dirty="0" smtClean="0">
                <a:latin typeface="+mj-lt"/>
              </a:rPr>
              <a:t>Low Pay</a:t>
            </a:r>
            <a:endParaRPr lang="en-US" dirty="0">
              <a:latin typeface="+mj-lt"/>
            </a:endParaRPr>
          </a:p>
          <a:p>
            <a:r>
              <a:rPr lang="en-US" dirty="0" smtClean="0">
                <a:latin typeface="+mj-lt"/>
              </a:rPr>
              <a:t>Child Labor</a:t>
            </a:r>
            <a:endParaRPr lang="en-US" dirty="0">
              <a:latin typeface="+mj-lt"/>
            </a:endParaRPr>
          </a:p>
          <a:p>
            <a:r>
              <a:rPr lang="en-US" dirty="0" smtClean="0">
                <a:latin typeface="+mj-lt"/>
              </a:rPr>
              <a:t>Dangerous Working Conditions</a:t>
            </a:r>
          </a:p>
          <a:p>
            <a:r>
              <a:rPr lang="en-US" dirty="0" smtClean="0">
                <a:latin typeface="+mj-lt"/>
              </a:rPr>
              <a:t>Long Hours</a:t>
            </a:r>
          </a:p>
          <a:p>
            <a:r>
              <a:rPr lang="en-US" dirty="0" smtClean="0">
                <a:latin typeface="+mj-lt"/>
              </a:rPr>
              <a:t>No Job Security</a:t>
            </a:r>
          </a:p>
          <a:p>
            <a:r>
              <a:rPr lang="en-US" dirty="0" smtClean="0">
                <a:latin typeface="+mj-lt"/>
              </a:rPr>
              <a:t>No Benefits</a:t>
            </a:r>
            <a:endParaRPr lang="en-US" dirty="0">
              <a:latin typeface="+mj-lt"/>
            </a:endParaRPr>
          </a:p>
        </p:txBody>
      </p:sp>
    </p:spTree>
    <p:extLst>
      <p:ext uri="{BB962C8B-B14F-4D97-AF65-F5344CB8AC3E}">
        <p14:creationId xmlns:p14="http://schemas.microsoft.com/office/powerpoint/2010/main" val="110241521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Goals of Labor Unions</a:t>
            </a:r>
            <a:endParaRPr lang="en-US" dirty="0"/>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27000" y="1600200"/>
            <a:ext cx="4673600" cy="3505200"/>
          </a:xfrm>
        </p:spPr>
      </p:pic>
      <p:sp>
        <p:nvSpPr>
          <p:cNvPr id="4" name="Content Placeholder 3"/>
          <p:cNvSpPr>
            <a:spLocks noGrp="1"/>
          </p:cNvSpPr>
          <p:nvPr>
            <p:ph sz="half" idx="2"/>
          </p:nvPr>
        </p:nvSpPr>
        <p:spPr>
          <a:xfrm>
            <a:off x="5562600" y="1600200"/>
            <a:ext cx="3429000" cy="4525963"/>
          </a:xfrm>
        </p:spPr>
        <p:txBody>
          <a:bodyPr>
            <a:normAutofit/>
          </a:bodyPr>
          <a:lstStyle/>
          <a:p>
            <a:pPr marL="0" indent="0">
              <a:buNone/>
            </a:pPr>
            <a:r>
              <a:rPr lang="en-US" dirty="0" smtClean="0">
                <a:latin typeface="+mj-lt"/>
              </a:rPr>
              <a:t>The goals of labor unions were many, but the most important were: </a:t>
            </a:r>
          </a:p>
          <a:p>
            <a:r>
              <a:rPr lang="en-US" dirty="0" smtClean="0">
                <a:latin typeface="+mj-lt"/>
              </a:rPr>
              <a:t>The 8 Hour Day</a:t>
            </a:r>
          </a:p>
          <a:p>
            <a:r>
              <a:rPr lang="en-US" dirty="0" smtClean="0">
                <a:latin typeface="+mj-lt"/>
              </a:rPr>
              <a:t>Safer Working Conditions</a:t>
            </a:r>
          </a:p>
          <a:p>
            <a:r>
              <a:rPr lang="en-US" dirty="0" smtClean="0">
                <a:latin typeface="+mj-lt"/>
              </a:rPr>
              <a:t>High Pay</a:t>
            </a:r>
          </a:p>
          <a:p>
            <a:r>
              <a:rPr lang="en-US" dirty="0" smtClean="0">
                <a:latin typeface="+mj-lt"/>
              </a:rPr>
              <a:t>Ending Child Labor</a:t>
            </a:r>
          </a:p>
          <a:p>
            <a:r>
              <a:rPr lang="en-US" dirty="0" smtClean="0">
                <a:latin typeface="+mj-lt"/>
              </a:rPr>
              <a:t>Worker’s Compensation</a:t>
            </a:r>
          </a:p>
          <a:p>
            <a:r>
              <a:rPr lang="en-US" dirty="0" smtClean="0">
                <a:latin typeface="+mj-lt"/>
              </a:rPr>
              <a:t>Greater Job Security</a:t>
            </a:r>
            <a:endParaRPr lang="en-US" dirty="0">
              <a:latin typeface="+mj-lt"/>
            </a:endParaRPr>
          </a:p>
        </p:txBody>
      </p:sp>
      <p:sp>
        <p:nvSpPr>
          <p:cNvPr id="3" name="Rounded Rectangle 2"/>
          <p:cNvSpPr/>
          <p:nvPr/>
        </p:nvSpPr>
        <p:spPr>
          <a:xfrm>
            <a:off x="609600" y="5029200"/>
            <a:ext cx="4343400" cy="16002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2000" dirty="0" smtClean="0">
                <a:latin typeface="+mj-lt"/>
              </a:rPr>
              <a:t>Labor Unions like the Knights of Labor, the American Federation of Labor, the American Railway Union, and the Industrial Workers of the World all favored the 8-hour day and sought safer working conditions for employees. </a:t>
            </a:r>
            <a:endParaRPr lang="en-US" sz="2000" dirty="0">
              <a:latin typeface="+mj-lt"/>
            </a:endParaRPr>
          </a:p>
        </p:txBody>
      </p:sp>
    </p:spTree>
    <p:extLst>
      <p:ext uri="{BB962C8B-B14F-4D97-AF65-F5344CB8AC3E}">
        <p14:creationId xmlns:p14="http://schemas.microsoft.com/office/powerpoint/2010/main" val="281443028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Knights of Labor</a:t>
            </a:r>
            <a:endParaRPr lang="en-US" dirty="0"/>
          </a:p>
        </p:txBody>
      </p:sp>
      <p:sp>
        <p:nvSpPr>
          <p:cNvPr id="3" name="Content Placeholder 2"/>
          <p:cNvSpPr>
            <a:spLocks noGrp="1"/>
          </p:cNvSpPr>
          <p:nvPr>
            <p:ph sz="half" idx="1"/>
          </p:nvPr>
        </p:nvSpPr>
        <p:spPr/>
        <p:txBody>
          <a:bodyPr>
            <a:normAutofit/>
          </a:bodyPr>
          <a:lstStyle/>
          <a:p>
            <a:pPr marL="0" indent="0">
              <a:buNone/>
            </a:pPr>
            <a:r>
              <a:rPr lang="en-US" sz="3200" dirty="0" smtClean="0">
                <a:latin typeface="+mj-lt"/>
              </a:rPr>
              <a:t>As America’s first national labor union, the Knights of Labor played an important role in setting the goals of working people.  They accepted all members – black or white, men or women, skilled or unskilled – and their major goals were the eight hour day and higher pay.</a:t>
            </a:r>
            <a:endParaRPr lang="en-US" sz="3200" dirty="0">
              <a:latin typeface="+mj-l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76775" y="1810544"/>
            <a:ext cx="3981450" cy="4105275"/>
          </a:xfrm>
        </p:spPr>
      </p:pic>
    </p:spTree>
    <p:extLst>
      <p:ext uri="{BB962C8B-B14F-4D97-AF65-F5344CB8AC3E}">
        <p14:creationId xmlns:p14="http://schemas.microsoft.com/office/powerpoint/2010/main" val="70227416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Haymarket Square Riot</a:t>
            </a:r>
            <a:endParaRPr lang="en-US" dirty="0"/>
          </a:p>
        </p:txBody>
      </p:sp>
      <p:sp>
        <p:nvSpPr>
          <p:cNvPr id="3" name="Content Placeholder 2"/>
          <p:cNvSpPr>
            <a:spLocks noGrp="1"/>
          </p:cNvSpPr>
          <p:nvPr>
            <p:ph sz="half" idx="1"/>
          </p:nvPr>
        </p:nvSpPr>
        <p:spPr/>
        <p:txBody>
          <a:bodyPr>
            <a:normAutofit fontScale="92500"/>
          </a:bodyPr>
          <a:lstStyle/>
          <a:p>
            <a:r>
              <a:rPr lang="en-US" dirty="0" smtClean="0">
                <a:latin typeface="+mj-lt"/>
              </a:rPr>
              <a:t>In 1886, an anarchist lobbed a bomb into a crowd of striking workers from the McCormick Harvesting Company.  They were participating in a strike led by the Knights of Labor.  The bomb killed several police officers and ruined the reputation of the Knights of Labor. They would forever be associated with violence and radicalism.  Eventually the union lost all influence.</a:t>
            </a:r>
            <a:endParaRPr lang="en-US" dirty="0">
              <a:latin typeface="+mj-l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724400" y="1676400"/>
            <a:ext cx="4038600" cy="2594662"/>
          </a:xfrm>
        </p:spPr>
      </p:pic>
      <p:sp>
        <p:nvSpPr>
          <p:cNvPr id="4" name="Rounded Rectangle 3"/>
          <p:cNvSpPr/>
          <p:nvPr/>
        </p:nvSpPr>
        <p:spPr>
          <a:xfrm>
            <a:off x="4724400" y="4267200"/>
            <a:ext cx="4191000" cy="19050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2400" dirty="0" smtClean="0">
                <a:latin typeface="+mj-lt"/>
              </a:rPr>
              <a:t>Violence at the Haymarket Square Riot caused the Knights of Labor to lose their influence.  Americans associated the group with the violence and radicalism which took place at Haymarket Square in Chicago, IL.</a:t>
            </a:r>
            <a:endParaRPr lang="en-US" sz="2400" dirty="0">
              <a:latin typeface="+mj-lt"/>
            </a:endParaRPr>
          </a:p>
        </p:txBody>
      </p:sp>
    </p:spTree>
    <p:extLst>
      <p:ext uri="{BB962C8B-B14F-4D97-AF65-F5344CB8AC3E}">
        <p14:creationId xmlns:p14="http://schemas.microsoft.com/office/powerpoint/2010/main" val="21369722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Corporations – Limited Risk &amp; Liability</a:t>
            </a:r>
            <a:endParaRPr lang="en-US" dirty="0"/>
          </a:p>
        </p:txBody>
      </p:sp>
      <p:pic>
        <p:nvPicPr>
          <p:cNvPr id="9" name="Content Placeholder 8"/>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1828800"/>
            <a:ext cx="4114800" cy="2908649"/>
          </a:xfrm>
        </p:spPr>
      </p:pic>
      <p:sp>
        <p:nvSpPr>
          <p:cNvPr id="11" name="Rounded Rectangle 10"/>
          <p:cNvSpPr/>
          <p:nvPr/>
        </p:nvSpPr>
        <p:spPr>
          <a:xfrm>
            <a:off x="4114800" y="1600200"/>
            <a:ext cx="4876800" cy="358140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r>
              <a:rPr lang="en-US" sz="1900" dirty="0" smtClean="0">
                <a:latin typeface="+mj-lt"/>
              </a:rPr>
              <a:t>Ambrose Bierce defined corporations as “ingenious devices for obtaining individual profit without individual responsibility.”  Corporations allow shareholders to own a portion of a company, profit from it when it makes money.  (You can also lose your money if the corporation is mismanaged.)   What corporations do very effectively is limit risk – by allowing you to own part of a company without putting your entire life savings at risk – and limit liability.   Smithfield Foods is pumping filth and pollution into the James River?  Cruelty to the little piggy? Not my problem!  Even if you are a shareholder, you’re not to blame – at least not legally.</a:t>
            </a:r>
            <a:endParaRPr lang="en-US" sz="1900" dirty="0">
              <a:latin typeface="+mj-lt"/>
            </a:endParaRPr>
          </a:p>
        </p:txBody>
      </p: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271654"/>
            <a:ext cx="1303020" cy="1579418"/>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03020" y="5271654"/>
            <a:ext cx="1303020" cy="1579418"/>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68092" y="5250872"/>
            <a:ext cx="1303020" cy="1579418"/>
          </a:xfrm>
          <a:prstGeom prst="rect">
            <a:avLst/>
          </a:prstGeom>
        </p:spPr>
      </p:pic>
      <p:pic>
        <p:nvPicPr>
          <p:cNvPr id="15" name="Pictur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06040" y="5271654"/>
            <a:ext cx="1303020" cy="1579418"/>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78580" y="5271654"/>
            <a:ext cx="1303020" cy="1579418"/>
          </a:xfrm>
          <a:prstGeom prst="rect">
            <a:avLst/>
          </a:prstGeom>
        </p:spPr>
      </p:pic>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39496" y="5278581"/>
            <a:ext cx="1303020" cy="1579418"/>
          </a:xfrm>
          <a:prstGeom prst="rect">
            <a:avLst/>
          </a:prstGeom>
        </p:spPr>
      </p:pic>
      <p:pic>
        <p:nvPicPr>
          <p:cNvPr id="18" name="Pictur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71112" y="5299362"/>
            <a:ext cx="1303020" cy="1579418"/>
          </a:xfrm>
          <a:prstGeom prst="rect">
            <a:avLst/>
          </a:prstGeom>
        </p:spPr>
      </p:pic>
    </p:spTree>
    <p:extLst>
      <p:ext uri="{BB962C8B-B14F-4D97-AF65-F5344CB8AC3E}">
        <p14:creationId xmlns:p14="http://schemas.microsoft.com/office/powerpoint/2010/main" val="119262211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American Federation of Labor</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48200" y="1600200"/>
            <a:ext cx="4038600" cy="2902743"/>
          </a:xfrm>
        </p:spPr>
      </p:pic>
      <p:pic>
        <p:nvPicPr>
          <p:cNvPr id="6" name="Content Placeholder 5"/>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4724400" y="3829050"/>
            <a:ext cx="4038600" cy="3028950"/>
          </a:xfrm>
        </p:spPr>
      </p:pic>
      <p:sp>
        <p:nvSpPr>
          <p:cNvPr id="7" name="Rounded Rectangle 6"/>
          <p:cNvSpPr/>
          <p:nvPr/>
        </p:nvSpPr>
        <p:spPr>
          <a:xfrm>
            <a:off x="228600" y="1676400"/>
            <a:ext cx="4191000" cy="4724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2200" dirty="0" smtClean="0">
                <a:latin typeface="+mj-lt"/>
              </a:rPr>
              <a:t>Established by Samuel Gompers in 1886, the American Federation of Labor was a union which attempted to take the place of the Knights of Labor.  They only accepted skilled workers into the union, and they sought two major goals.  First, they wanted an 8-hour working day.  Secondly, they wanted for workers at companies to engage in collective bargaining.  This way, they could negotiate for high wages more effectively.  Samuel Gompers disliked calling strikes as a general rule, but the AFL would be involved in some of the most bitter labor strikes in history. </a:t>
            </a:r>
            <a:endParaRPr lang="en-US" sz="2200" dirty="0">
              <a:latin typeface="+mj-lt"/>
            </a:endParaRPr>
          </a:p>
        </p:txBody>
      </p:sp>
    </p:spTree>
    <p:extLst>
      <p:ext uri="{BB962C8B-B14F-4D97-AF65-F5344CB8AC3E}">
        <p14:creationId xmlns:p14="http://schemas.microsoft.com/office/powerpoint/2010/main" val="225694421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Homestead Plant Strike</a:t>
            </a:r>
            <a:endParaRPr lang="en-US" dirty="0"/>
          </a:p>
        </p:txBody>
      </p:sp>
      <p:sp>
        <p:nvSpPr>
          <p:cNvPr id="3" name="Content Placeholder 2"/>
          <p:cNvSpPr>
            <a:spLocks noGrp="1"/>
          </p:cNvSpPr>
          <p:nvPr>
            <p:ph sz="half" idx="1"/>
          </p:nvPr>
        </p:nvSpPr>
        <p:spPr/>
        <p:txBody>
          <a:bodyPr>
            <a:normAutofit fontScale="92500" lnSpcReduction="10000"/>
          </a:bodyPr>
          <a:lstStyle/>
          <a:p>
            <a:pPr marL="0" indent="0">
              <a:buNone/>
            </a:pPr>
            <a:r>
              <a:rPr lang="en-US" dirty="0" smtClean="0">
                <a:latin typeface="+mj-lt"/>
              </a:rPr>
              <a:t>When Andrew Carnegie attempted to slash the wages of all of his employees in 1892, the workers walked out on strike.  When the Homestead Plant attempted to bring in strikebreakers to replace the workers, violence erupted.  After several bloody clashes, the Pennsylvania State militia began shooting the striking workers.  The union lost the strike, and many of the men were blacklisted – never to be hired again by major industries, which feared labor agitators. </a:t>
            </a:r>
            <a:endParaRPr lang="en-US" dirty="0">
              <a:latin typeface="+mj-l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833490" y="1600200"/>
            <a:ext cx="3668019" cy="4525963"/>
          </a:xfrm>
        </p:spPr>
      </p:pic>
    </p:spTree>
    <p:extLst>
      <p:ext uri="{BB962C8B-B14F-4D97-AF65-F5344CB8AC3E}">
        <p14:creationId xmlns:p14="http://schemas.microsoft.com/office/powerpoint/2010/main" val="8427706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American Railway Union</a:t>
            </a:r>
            <a:endParaRPr lang="en-US" dirty="0"/>
          </a:p>
        </p:txBody>
      </p:sp>
      <p:sp>
        <p:nvSpPr>
          <p:cNvPr id="3" name="Content Placeholder 2"/>
          <p:cNvSpPr>
            <a:spLocks noGrp="1"/>
          </p:cNvSpPr>
          <p:nvPr>
            <p:ph sz="half" idx="1"/>
          </p:nvPr>
        </p:nvSpPr>
        <p:spPr/>
        <p:txBody>
          <a:bodyPr>
            <a:normAutofit fontScale="92500" lnSpcReduction="10000"/>
          </a:bodyPr>
          <a:lstStyle/>
          <a:p>
            <a:r>
              <a:rPr lang="en-US" dirty="0" smtClean="0">
                <a:latin typeface="+mj-lt"/>
              </a:rPr>
              <a:t>One of the most important labor unions in American history was the American Railway Union, led by the Socialist activist Eugene V. Debs.  The American Railway Union organized all of the men who loaded, unloaded, and operated trains all across the United States.  During the Pullman Strike, they refused to work on trains which carried Pullman cars – causing a huge blockage of the nation’s railways in 1894. </a:t>
            </a:r>
            <a:endParaRPr lang="en-US" dirty="0">
              <a:latin typeface="+mj-lt"/>
            </a:endParaRPr>
          </a:p>
        </p:txBody>
      </p:sp>
      <p:pic>
        <p:nvPicPr>
          <p:cNvPr id="7" name="Content Placeholder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105400" y="1615554"/>
            <a:ext cx="3352800" cy="4824173"/>
          </a:xfrm>
        </p:spPr>
      </p:pic>
    </p:spTree>
    <p:extLst>
      <p:ext uri="{BB962C8B-B14F-4D97-AF65-F5344CB8AC3E}">
        <p14:creationId xmlns:p14="http://schemas.microsoft.com/office/powerpoint/2010/main" val="190051493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Pullman Strike of 1894</a:t>
            </a:r>
            <a:endParaRPr lang="en-US" dirty="0"/>
          </a:p>
        </p:txBody>
      </p:sp>
      <p:sp>
        <p:nvSpPr>
          <p:cNvPr id="3" name="Content Placeholder 2"/>
          <p:cNvSpPr>
            <a:spLocks noGrp="1"/>
          </p:cNvSpPr>
          <p:nvPr>
            <p:ph sz="half" idx="1"/>
          </p:nvPr>
        </p:nvSpPr>
        <p:spPr>
          <a:xfrm>
            <a:off x="152400" y="1600200"/>
            <a:ext cx="4343400" cy="5029200"/>
          </a:xfrm>
        </p:spPr>
        <p:txBody>
          <a:bodyPr>
            <a:normAutofit fontScale="85000" lnSpcReduction="10000"/>
          </a:bodyPr>
          <a:lstStyle/>
          <a:p>
            <a:r>
              <a:rPr lang="en-US" dirty="0" smtClean="0">
                <a:latin typeface="+mj-lt"/>
              </a:rPr>
              <a:t>In 1894, a small strike of employees at Pullman Palace Car Company – a company town – blew up into a much larger affair.  When George Pullman slashed wages, but left the price of rent and consumer goods available at the company store at the same rates, workers walked out.  Then, to support the small company’s workers, Eugene V. Debs – leader of the American Railway Union, ordered a sympathy strike.  His men refused to load or unload any trains with Pullman cars attached.  Eventually, President Grover Cleveland used the Army to force the men back to work.  The strike ended in failure. </a:t>
            </a:r>
            <a:endParaRPr lang="en-US" dirty="0">
              <a:latin typeface="+mj-l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48200" y="1752600"/>
            <a:ext cx="4038600" cy="2402967"/>
          </a:xfrm>
        </p:spPr>
      </p:pic>
      <p:sp>
        <p:nvSpPr>
          <p:cNvPr id="4" name="Rounded Rectangle 3"/>
          <p:cNvSpPr/>
          <p:nvPr/>
        </p:nvSpPr>
        <p:spPr>
          <a:xfrm>
            <a:off x="4648200" y="4191000"/>
            <a:ext cx="4267200" cy="2438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2400" dirty="0" smtClean="0">
                <a:latin typeface="+mj-lt"/>
              </a:rPr>
              <a:t>Eugene V. Debs ordered his men to support the striking workers of the Pullman Palace Car Company.  After several weeks when the US Postal Service could not deliver the mail, President Grover Cleveland sent in the US Army and ordered the men back to work. </a:t>
            </a:r>
            <a:endParaRPr lang="en-US" sz="2400" dirty="0">
              <a:latin typeface="+mj-lt"/>
            </a:endParaRPr>
          </a:p>
        </p:txBody>
      </p:sp>
    </p:spTree>
    <p:extLst>
      <p:ext uri="{BB962C8B-B14F-4D97-AF65-F5344CB8AC3E}">
        <p14:creationId xmlns:p14="http://schemas.microsoft.com/office/powerpoint/2010/main" val="155891597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International Ladies Garment Workers Union</a:t>
            </a:r>
            <a:endParaRPr lang="en-US" dirty="0"/>
          </a:p>
        </p:txBody>
      </p:sp>
      <p:sp>
        <p:nvSpPr>
          <p:cNvPr id="3" name="Content Placeholder 2"/>
          <p:cNvSpPr>
            <a:spLocks noGrp="1"/>
          </p:cNvSpPr>
          <p:nvPr>
            <p:ph sz="half" idx="1"/>
          </p:nvPr>
        </p:nvSpPr>
        <p:spPr/>
        <p:txBody>
          <a:bodyPr>
            <a:normAutofit fontScale="92500"/>
          </a:bodyPr>
          <a:lstStyle/>
          <a:p>
            <a:r>
              <a:rPr lang="en-US" dirty="0" smtClean="0">
                <a:latin typeface="+mj-lt"/>
              </a:rPr>
              <a:t>At one point, this labor union was one of the largest in the United States.  After the horrifying Triangle Shirtwaist Fire of 1911, the union work towards laws enforcing fire codes and better safety conditions for working people.  Although a few of the women who led the union leaned towards radicalism, most were simply seeking better pay and a safe workplace.</a:t>
            </a:r>
            <a:endParaRPr lang="en-US" dirty="0">
              <a:latin typeface="+mj-l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724400" y="1600200"/>
            <a:ext cx="4224528" cy="3352800"/>
          </a:xfrm>
        </p:spPr>
      </p:pic>
      <p:sp>
        <p:nvSpPr>
          <p:cNvPr id="4" name="Rounded Rectangle 3"/>
          <p:cNvSpPr/>
          <p:nvPr/>
        </p:nvSpPr>
        <p:spPr>
          <a:xfrm>
            <a:off x="4572000" y="4343400"/>
            <a:ext cx="4419600" cy="22860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2200" dirty="0" smtClean="0">
                <a:latin typeface="+mj-lt"/>
              </a:rPr>
              <a:t>Over 140 young immigrant women were burned alive – or jumped to a gruesome death – during the Triangle Shirtwaist Fire of 1911.  After the fire, the International Ladies Garment Worker Union fought for better safety conditions and fire codes inspected by city officials. </a:t>
            </a:r>
            <a:endParaRPr lang="en-US" sz="2200" dirty="0">
              <a:latin typeface="+mj-lt"/>
            </a:endParaRPr>
          </a:p>
        </p:txBody>
      </p:sp>
    </p:spTree>
    <p:extLst>
      <p:ext uri="{BB962C8B-B14F-4D97-AF65-F5344CB8AC3E}">
        <p14:creationId xmlns:p14="http://schemas.microsoft.com/office/powerpoint/2010/main" val="23614659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Goals of Progressives</a:t>
            </a:r>
            <a:endParaRPr lang="en-US" dirty="0"/>
          </a:p>
        </p:txBody>
      </p:sp>
      <p:pic>
        <p:nvPicPr>
          <p:cNvPr id="5" name="Content Placeholder 4"/>
          <p:cNvPicPr>
            <a:picLocks noGrp="1" noChangeAspect="1"/>
          </p:cNvPicPr>
          <p:nvPr>
            <p:ph sz="half" idx="1"/>
          </p:nvPr>
        </p:nvPicPr>
        <p:blipFill>
          <a:blip r:embed="rId2">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457200" y="1676400"/>
            <a:ext cx="3371850" cy="4889183"/>
          </a:xfrm>
        </p:spPr>
      </p:pic>
      <p:sp>
        <p:nvSpPr>
          <p:cNvPr id="4" name="Content Placeholder 3"/>
          <p:cNvSpPr>
            <a:spLocks noGrp="1"/>
          </p:cNvSpPr>
          <p:nvPr>
            <p:ph sz="half" idx="2"/>
          </p:nvPr>
        </p:nvSpPr>
        <p:spPr>
          <a:xfrm>
            <a:off x="3962400" y="1600200"/>
            <a:ext cx="4724400" cy="5029200"/>
          </a:xfrm>
        </p:spPr>
        <p:txBody>
          <a:bodyPr>
            <a:normAutofit fontScale="92500" lnSpcReduction="10000"/>
          </a:bodyPr>
          <a:lstStyle/>
          <a:p>
            <a:r>
              <a:rPr lang="en-US" dirty="0" smtClean="0">
                <a:latin typeface="+mj-lt"/>
              </a:rPr>
              <a:t>Progressives of the 19</a:t>
            </a:r>
            <a:r>
              <a:rPr lang="en-US" baseline="30000" dirty="0" smtClean="0">
                <a:latin typeface="+mj-lt"/>
              </a:rPr>
              <a:t>th</a:t>
            </a:r>
            <a:r>
              <a:rPr lang="en-US" dirty="0" smtClean="0">
                <a:latin typeface="+mj-lt"/>
              </a:rPr>
              <a:t> Century wanted more </a:t>
            </a:r>
            <a:r>
              <a:rPr lang="en-US" b="1" u="sng" dirty="0" smtClean="0">
                <a:effectLst>
                  <a:outerShdw blurRad="38100" dist="38100" dir="2700000" algn="tl">
                    <a:srgbClr val="000000">
                      <a:alpha val="43137"/>
                    </a:srgbClr>
                  </a:outerShdw>
                </a:effectLst>
                <a:latin typeface="+mj-lt"/>
              </a:rPr>
              <a:t>democracy</a:t>
            </a:r>
            <a:r>
              <a:rPr lang="en-US" dirty="0" smtClean="0">
                <a:latin typeface="+mj-lt"/>
              </a:rPr>
              <a:t>, or reforms that would give Americans more control over who was elected to office and what they were allowed to do.</a:t>
            </a:r>
          </a:p>
          <a:p>
            <a:r>
              <a:rPr lang="en-US" dirty="0" smtClean="0">
                <a:latin typeface="+mj-lt"/>
              </a:rPr>
              <a:t>Progressives believe in </a:t>
            </a:r>
            <a:r>
              <a:rPr lang="en-US" b="1" u="sng" dirty="0" smtClean="0">
                <a:effectLst>
                  <a:outerShdw blurRad="38100" dist="38100" dir="2700000" algn="tl">
                    <a:srgbClr val="000000">
                      <a:alpha val="43137"/>
                    </a:srgbClr>
                  </a:outerShdw>
                </a:effectLst>
                <a:latin typeface="+mj-lt"/>
              </a:rPr>
              <a:t>economic opportunity </a:t>
            </a:r>
            <a:r>
              <a:rPr lang="en-US" dirty="0" smtClean="0">
                <a:latin typeface="+mj-lt"/>
              </a:rPr>
              <a:t>– supporting the causes of labor union for higher pay and supporting Anti-Trust laws to protect consumers. </a:t>
            </a:r>
          </a:p>
          <a:p>
            <a:r>
              <a:rPr lang="en-US" dirty="0" smtClean="0">
                <a:latin typeface="+mj-lt"/>
              </a:rPr>
              <a:t>Progressives wanted to </a:t>
            </a:r>
            <a:r>
              <a:rPr lang="en-US" b="1" u="sng" dirty="0" smtClean="0">
                <a:effectLst>
                  <a:outerShdw blurRad="38100" dist="38100" dir="2700000" algn="tl">
                    <a:srgbClr val="000000">
                      <a:alpha val="43137"/>
                    </a:srgbClr>
                  </a:outerShdw>
                </a:effectLst>
                <a:latin typeface="+mj-lt"/>
              </a:rPr>
              <a:t>eliminate social injustices</a:t>
            </a:r>
            <a:r>
              <a:rPr lang="en-US" dirty="0" smtClean="0">
                <a:latin typeface="+mj-lt"/>
              </a:rPr>
              <a:t> for women, the poor, immigrants and African-Americans.  They were less successful with these goals. </a:t>
            </a:r>
            <a:endParaRPr lang="en-US" dirty="0">
              <a:latin typeface="+mj-lt"/>
            </a:endParaRPr>
          </a:p>
        </p:txBody>
      </p:sp>
    </p:spTree>
    <p:extLst>
      <p:ext uri="{BB962C8B-B14F-4D97-AF65-F5344CB8AC3E}">
        <p14:creationId xmlns:p14="http://schemas.microsoft.com/office/powerpoint/2010/main" val="331905117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Local Government Reforms</a:t>
            </a:r>
            <a:endParaRPr lang="en-US" dirty="0"/>
          </a:p>
        </p:txBody>
      </p:sp>
      <p:sp>
        <p:nvSpPr>
          <p:cNvPr id="4" name="Content Placeholder 3"/>
          <p:cNvSpPr>
            <a:spLocks noGrp="1"/>
          </p:cNvSpPr>
          <p:nvPr>
            <p:ph sz="half" idx="1"/>
          </p:nvPr>
        </p:nvSpPr>
        <p:spPr/>
        <p:txBody>
          <a:bodyPr>
            <a:normAutofit fontScale="92500" lnSpcReduction="10000"/>
          </a:bodyPr>
          <a:lstStyle/>
          <a:p>
            <a:r>
              <a:rPr lang="en-US" dirty="0" smtClean="0">
                <a:latin typeface="+mj-lt"/>
              </a:rPr>
              <a:t>Cleaning up local governments was a goal of some progressives, including Thomas Nast, the cartoonist who criticized political machines like the Tammany Ring in New York City. </a:t>
            </a:r>
          </a:p>
          <a:p>
            <a:r>
              <a:rPr lang="en-US" dirty="0" smtClean="0">
                <a:latin typeface="+mj-lt"/>
              </a:rPr>
              <a:t>Progressives encouraged commission systems and city managers instead of the old corrupt political machines which succeeded in electing mayors and councilmen who took bribes and kickbacks</a:t>
            </a:r>
            <a:r>
              <a:rPr lang="en-US" dirty="0" smtClean="0"/>
              <a:t>. </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574379" y="1828800"/>
            <a:ext cx="4234732" cy="2772263"/>
          </a:xfrm>
        </p:spPr>
      </p:pic>
      <p:sp>
        <p:nvSpPr>
          <p:cNvPr id="6" name="Rounded Rectangle 5"/>
          <p:cNvSpPr/>
          <p:nvPr/>
        </p:nvSpPr>
        <p:spPr>
          <a:xfrm>
            <a:off x="4405745" y="4419600"/>
            <a:ext cx="4572000" cy="18288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2200" dirty="0" smtClean="0">
                <a:latin typeface="+mj-lt"/>
              </a:rPr>
              <a:t>Local governments were so corrupt during the late 19</a:t>
            </a:r>
            <a:r>
              <a:rPr lang="en-US" sz="2200" baseline="30000" dirty="0" smtClean="0">
                <a:latin typeface="+mj-lt"/>
              </a:rPr>
              <a:t>th</a:t>
            </a:r>
            <a:r>
              <a:rPr lang="en-US" sz="2200" dirty="0" smtClean="0">
                <a:latin typeface="+mj-lt"/>
              </a:rPr>
              <a:t> Century and early 20</a:t>
            </a:r>
            <a:r>
              <a:rPr lang="en-US" sz="2200" baseline="30000" dirty="0" smtClean="0">
                <a:latin typeface="+mj-lt"/>
              </a:rPr>
              <a:t>th</a:t>
            </a:r>
            <a:r>
              <a:rPr lang="en-US" sz="2200" dirty="0" smtClean="0">
                <a:latin typeface="+mj-lt"/>
              </a:rPr>
              <a:t>, that many Progressives sought to end the traditional system of mayors and city councilmen.  The “Commission System” and the hiring of city managers were two possible solutions. </a:t>
            </a:r>
            <a:endParaRPr lang="en-US" sz="2200" dirty="0">
              <a:latin typeface="+mj-lt"/>
            </a:endParaRPr>
          </a:p>
        </p:txBody>
      </p:sp>
    </p:spTree>
    <p:extLst>
      <p:ext uri="{BB962C8B-B14F-4D97-AF65-F5344CB8AC3E}">
        <p14:creationId xmlns:p14="http://schemas.microsoft.com/office/powerpoint/2010/main" val="39186464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Government Reforms</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66115" y="1600200"/>
            <a:ext cx="3620770" cy="4525963"/>
          </a:xfrm>
        </p:spPr>
      </p:pic>
      <p:sp>
        <p:nvSpPr>
          <p:cNvPr id="4" name="Content Placeholder 3"/>
          <p:cNvSpPr>
            <a:spLocks noGrp="1"/>
          </p:cNvSpPr>
          <p:nvPr>
            <p:ph sz="half" idx="2"/>
          </p:nvPr>
        </p:nvSpPr>
        <p:spPr/>
        <p:txBody>
          <a:bodyPr>
            <a:normAutofit fontScale="92500" lnSpcReduction="10000"/>
          </a:bodyPr>
          <a:lstStyle/>
          <a:p>
            <a:pPr marL="0" indent="0">
              <a:buNone/>
            </a:pPr>
            <a:r>
              <a:rPr lang="en-US" dirty="0" smtClean="0">
                <a:latin typeface="+mj-lt"/>
              </a:rPr>
              <a:t>Most Progressives supported reforms that would give voters on the state level greater power to control their localities.  Robert La </a:t>
            </a:r>
            <a:r>
              <a:rPr lang="en-US" dirty="0" err="1" smtClean="0">
                <a:latin typeface="+mj-lt"/>
              </a:rPr>
              <a:t>Follette</a:t>
            </a:r>
            <a:r>
              <a:rPr lang="en-US" dirty="0" smtClean="0">
                <a:latin typeface="+mj-lt"/>
              </a:rPr>
              <a:t> of Wisconsin was one of  the most important leaders, seeking: </a:t>
            </a:r>
          </a:p>
          <a:p>
            <a:r>
              <a:rPr lang="en-US" dirty="0" smtClean="0">
                <a:latin typeface="+mj-lt"/>
              </a:rPr>
              <a:t>Referendums</a:t>
            </a:r>
          </a:p>
          <a:p>
            <a:r>
              <a:rPr lang="en-US" dirty="0" smtClean="0">
                <a:latin typeface="+mj-lt"/>
              </a:rPr>
              <a:t>Initiatives </a:t>
            </a:r>
          </a:p>
          <a:p>
            <a:r>
              <a:rPr lang="en-US" dirty="0" smtClean="0">
                <a:latin typeface="+mj-lt"/>
              </a:rPr>
              <a:t>Recall Elections</a:t>
            </a:r>
          </a:p>
          <a:p>
            <a:r>
              <a:rPr lang="en-US" dirty="0" smtClean="0">
                <a:latin typeface="+mj-lt"/>
              </a:rPr>
              <a:t>The Primary System</a:t>
            </a:r>
          </a:p>
          <a:p>
            <a:r>
              <a:rPr lang="en-US" dirty="0" smtClean="0">
                <a:latin typeface="+mj-lt"/>
              </a:rPr>
              <a:t>Secret Ballots</a:t>
            </a:r>
          </a:p>
          <a:p>
            <a:r>
              <a:rPr lang="en-US" dirty="0" smtClean="0">
                <a:latin typeface="+mj-lt"/>
              </a:rPr>
              <a:t>The 17</a:t>
            </a:r>
            <a:r>
              <a:rPr lang="en-US" baseline="30000" dirty="0" smtClean="0">
                <a:latin typeface="+mj-lt"/>
              </a:rPr>
              <a:t>th</a:t>
            </a:r>
            <a:r>
              <a:rPr lang="en-US" dirty="0" smtClean="0">
                <a:latin typeface="+mj-lt"/>
              </a:rPr>
              <a:t> Amendment</a:t>
            </a:r>
            <a:endParaRPr lang="en-US" dirty="0">
              <a:latin typeface="+mj-lt"/>
            </a:endParaRPr>
          </a:p>
        </p:txBody>
      </p:sp>
    </p:spTree>
    <p:extLst>
      <p:ext uri="{BB962C8B-B14F-4D97-AF65-F5344CB8AC3E}">
        <p14:creationId xmlns:p14="http://schemas.microsoft.com/office/powerpoint/2010/main" val="72412513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Muckrakers Opposed Child Labor</a:t>
            </a:r>
            <a:endParaRPr lang="en-US" dirty="0"/>
          </a:p>
        </p:txBody>
      </p:sp>
      <p:sp>
        <p:nvSpPr>
          <p:cNvPr id="3" name="Content Placeholder 2"/>
          <p:cNvSpPr>
            <a:spLocks noGrp="1"/>
          </p:cNvSpPr>
          <p:nvPr>
            <p:ph sz="half" idx="1"/>
          </p:nvPr>
        </p:nvSpPr>
        <p:spPr/>
        <p:txBody>
          <a:bodyPr>
            <a:normAutofit fontScale="92500" lnSpcReduction="20000"/>
          </a:bodyPr>
          <a:lstStyle/>
          <a:p>
            <a:r>
              <a:rPr lang="en-US" dirty="0" smtClean="0">
                <a:latin typeface="+mj-lt"/>
              </a:rPr>
              <a:t>Muckrakers opposed child labor because they felt that children who were forced to work were underpaid and robbed of their youths. </a:t>
            </a:r>
          </a:p>
          <a:p>
            <a:r>
              <a:rPr lang="en-US" dirty="0" smtClean="0">
                <a:latin typeface="+mj-lt"/>
              </a:rPr>
              <a:t>Union opposed child labor because they were underpaid.</a:t>
            </a:r>
          </a:p>
          <a:p>
            <a:r>
              <a:rPr lang="en-US" dirty="0" smtClean="0">
                <a:latin typeface="+mj-lt"/>
              </a:rPr>
              <a:t>Progressives like Florence Kelley opposed child labor because she felt that all children were entitled to education.  She and individuals like Horace Mann encouraged compulsory education bills, requiring the children attend school!</a:t>
            </a:r>
            <a:endParaRPr lang="en-US" dirty="0">
              <a:latin typeface="+mj-lt"/>
            </a:endParaRPr>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069781" y="1600200"/>
            <a:ext cx="3195438" cy="4525963"/>
          </a:xfrm>
        </p:spPr>
      </p:pic>
    </p:spTree>
    <p:extLst>
      <p:ext uri="{BB962C8B-B14F-4D97-AF65-F5344CB8AC3E}">
        <p14:creationId xmlns:p14="http://schemas.microsoft.com/office/powerpoint/2010/main" val="113686491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19</a:t>
            </a:r>
            <a:r>
              <a:rPr lang="en-US" baseline="30000" dirty="0" smtClean="0"/>
              <a:t>th</a:t>
            </a:r>
            <a:r>
              <a:rPr lang="en-US" dirty="0" smtClean="0"/>
              <a:t> Amendment – Woman’s Suffrage</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57200" y="1605850"/>
            <a:ext cx="4038600" cy="4514662"/>
          </a:xfrm>
        </p:spPr>
      </p:pic>
      <p:sp>
        <p:nvSpPr>
          <p:cNvPr id="4" name="Content Placeholder 3"/>
          <p:cNvSpPr>
            <a:spLocks noGrp="1"/>
          </p:cNvSpPr>
          <p:nvPr>
            <p:ph sz="half" idx="2"/>
          </p:nvPr>
        </p:nvSpPr>
        <p:spPr/>
        <p:txBody>
          <a:bodyPr>
            <a:normAutofit fontScale="92500" lnSpcReduction="10000"/>
          </a:bodyPr>
          <a:lstStyle/>
          <a:p>
            <a:r>
              <a:rPr lang="en-US" dirty="0" smtClean="0">
                <a:latin typeface="+mj-lt"/>
              </a:rPr>
              <a:t>Woman’s groups like the National American Woman’s Suffrage Association demanded the right to vote. </a:t>
            </a:r>
          </a:p>
          <a:p>
            <a:r>
              <a:rPr lang="en-US" dirty="0" smtClean="0">
                <a:latin typeface="+mj-lt"/>
              </a:rPr>
              <a:t>Following in the footsteps of leaders like Elizabeth Cady Stanton and Susan B. Anthony, women like Mary Chapman Catt succeeded in the ratification of the 19</a:t>
            </a:r>
            <a:r>
              <a:rPr lang="en-US" baseline="30000" dirty="0" smtClean="0">
                <a:latin typeface="+mj-lt"/>
              </a:rPr>
              <a:t>th</a:t>
            </a:r>
            <a:r>
              <a:rPr lang="en-US" dirty="0" smtClean="0">
                <a:latin typeface="+mj-lt"/>
              </a:rPr>
              <a:t> Amendment, which gave women the right to vote in national elections in 1919.</a:t>
            </a:r>
            <a:endParaRPr lang="en-US" dirty="0">
              <a:latin typeface="+mj-lt"/>
            </a:endParaRPr>
          </a:p>
        </p:txBody>
      </p:sp>
    </p:spTree>
    <p:extLst>
      <p:ext uri="{BB962C8B-B14F-4D97-AF65-F5344CB8AC3E}">
        <p14:creationId xmlns:p14="http://schemas.microsoft.com/office/powerpoint/2010/main" val="1784999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Thomas Edison – Light Bulb, Generator</a:t>
            </a:r>
            <a:endParaRPr lang="en-US" dirty="0"/>
          </a:p>
        </p:txBody>
      </p:sp>
      <p:sp>
        <p:nvSpPr>
          <p:cNvPr id="3" name="Content Placeholder 2"/>
          <p:cNvSpPr>
            <a:spLocks noGrp="1"/>
          </p:cNvSpPr>
          <p:nvPr>
            <p:ph sz="half" idx="1"/>
          </p:nvPr>
        </p:nvSpPr>
        <p:spPr/>
        <p:txBody>
          <a:bodyPr>
            <a:normAutofit lnSpcReduction="10000"/>
          </a:bodyPr>
          <a:lstStyle/>
          <a:p>
            <a:r>
              <a:rPr lang="en-US" dirty="0" smtClean="0">
                <a:latin typeface="+mj-lt"/>
              </a:rPr>
              <a:t>Thomas Edison, known as the “Wizard of Menlo Park,” held thousands of patents by the end of his career as an inventor.  Among the most important were the light bulb, the battery cell, the motion picture machine, and the electric generator.  Not all of the ideas were his own, but his patents gave him lucrative opportunities in business. </a:t>
            </a:r>
            <a:endParaRPr lang="en-US" dirty="0">
              <a:latin typeface="+mj-lt"/>
            </a:endParaRPr>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889443" y="1600200"/>
            <a:ext cx="3556113" cy="4525963"/>
          </a:xfrm>
        </p:spPr>
      </p:pic>
    </p:spTree>
    <p:extLst>
      <p:ext uri="{BB962C8B-B14F-4D97-AF65-F5344CB8AC3E}">
        <p14:creationId xmlns:p14="http://schemas.microsoft.com/office/powerpoint/2010/main" val="286588442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Laws Against Trusts and Monopolies</a:t>
            </a:r>
            <a:endParaRPr lang="en-US" dirty="0"/>
          </a:p>
        </p:txBody>
      </p:sp>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28600" y="1676400"/>
            <a:ext cx="6191648" cy="4572000"/>
          </a:xfrm>
        </p:spPr>
      </p:pic>
      <p:sp>
        <p:nvSpPr>
          <p:cNvPr id="3" name="Rounded Rectangle 2"/>
          <p:cNvSpPr/>
          <p:nvPr/>
        </p:nvSpPr>
        <p:spPr>
          <a:xfrm>
            <a:off x="6504709" y="1752600"/>
            <a:ext cx="2514600" cy="4572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smtClean="0">
                <a:solidFill>
                  <a:schemeClr val="tx1"/>
                </a:solidFill>
                <a:latin typeface="+mj-lt"/>
              </a:rPr>
              <a:t>By passing the Sherman Anti-Trust Act in 1890 and the Clayton Anti-Trust Act in 1914, Progressive Reformers attempted to create a fairer economic system – one that considered the needs of laborers and consumers as much as it did the barons of industry.</a:t>
            </a:r>
            <a:endParaRPr lang="en-US" sz="2400" dirty="0">
              <a:solidFill>
                <a:schemeClr val="tx1"/>
              </a:solidFill>
              <a:latin typeface="+mj-lt"/>
            </a:endParaRPr>
          </a:p>
        </p:txBody>
      </p:sp>
    </p:spTree>
    <p:extLst>
      <p:ext uri="{BB962C8B-B14F-4D97-AF65-F5344CB8AC3E}">
        <p14:creationId xmlns:p14="http://schemas.microsoft.com/office/powerpoint/2010/main" val="286288246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Sherman Anti-Trust Act (1890) </a:t>
            </a:r>
            <a:endParaRPr lang="en-US" dirty="0"/>
          </a:p>
        </p:txBody>
      </p:sp>
      <p:sp>
        <p:nvSpPr>
          <p:cNvPr id="3" name="Content Placeholder 2"/>
          <p:cNvSpPr>
            <a:spLocks noGrp="1"/>
          </p:cNvSpPr>
          <p:nvPr>
            <p:ph sz="half" idx="1"/>
          </p:nvPr>
        </p:nvSpPr>
        <p:spPr/>
        <p:txBody>
          <a:bodyPr>
            <a:normAutofit lnSpcReduction="10000"/>
          </a:bodyPr>
          <a:lstStyle/>
          <a:p>
            <a:r>
              <a:rPr lang="en-US" dirty="0" smtClean="0">
                <a:latin typeface="+mj-lt"/>
              </a:rPr>
              <a:t>Progressive Presidents like Theodore Roosevelt and William Howard Taft used the Sherman Anti-Trust Act to sue companies engaged in anti-competitive and unfair practices like monopolies, trusts, and pools.  The law was used to destroy the Meat Trust, railroad pools like the Northern Securities Trust, and eventually the Standard Oil Company.</a:t>
            </a:r>
            <a:endParaRPr lang="en-US" dirty="0">
              <a:latin typeface="+mj-lt"/>
            </a:endParaRPr>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800600" y="1676400"/>
            <a:ext cx="3976729" cy="4724400"/>
          </a:xfrm>
          <a:prstGeom prst="rect">
            <a:avLst/>
          </a:prstGeom>
        </p:spPr>
      </p:pic>
    </p:spTree>
    <p:extLst>
      <p:ext uri="{BB962C8B-B14F-4D97-AF65-F5344CB8AC3E}">
        <p14:creationId xmlns:p14="http://schemas.microsoft.com/office/powerpoint/2010/main" val="321741488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Roosevelt’s Square Deal</a:t>
            </a:r>
            <a:endParaRPr lang="en-US" dirty="0"/>
          </a:p>
        </p:txBody>
      </p:sp>
      <p:sp>
        <p:nvSpPr>
          <p:cNvPr id="3" name="Content Placeholder 2"/>
          <p:cNvSpPr>
            <a:spLocks noGrp="1"/>
          </p:cNvSpPr>
          <p:nvPr>
            <p:ph sz="half" idx="1"/>
          </p:nvPr>
        </p:nvSpPr>
        <p:spPr>
          <a:xfrm>
            <a:off x="457200" y="1600200"/>
            <a:ext cx="4648200" cy="5105400"/>
          </a:xfrm>
        </p:spPr>
        <p:txBody>
          <a:bodyPr>
            <a:normAutofit fontScale="77500" lnSpcReduction="20000"/>
          </a:bodyPr>
          <a:lstStyle/>
          <a:p>
            <a:pPr marL="0" indent="0">
              <a:buNone/>
            </a:pPr>
            <a:r>
              <a:rPr lang="en-US" dirty="0" smtClean="0">
                <a:latin typeface="+mj-lt"/>
              </a:rPr>
              <a:t>Theodore Roosevelt was committed to a Square Deal for all – meaning that he was committed to these goals: </a:t>
            </a:r>
          </a:p>
          <a:p>
            <a:pPr marL="0" indent="0">
              <a:buNone/>
            </a:pPr>
            <a:endParaRPr lang="en-US" dirty="0" smtClean="0">
              <a:latin typeface="+mj-lt"/>
            </a:endParaRPr>
          </a:p>
          <a:p>
            <a:pPr marL="514350" indent="-514350">
              <a:buFont typeface="+mj-lt"/>
              <a:buAutoNum type="arabicPeriod"/>
            </a:pPr>
            <a:r>
              <a:rPr lang="en-US" dirty="0" smtClean="0">
                <a:latin typeface="+mj-lt"/>
              </a:rPr>
              <a:t>Conservation of Natural Resources – so that future generations would benefit from the resources of the nation and the environment would be preserved.</a:t>
            </a:r>
          </a:p>
          <a:p>
            <a:pPr marL="514350" indent="-514350">
              <a:buFont typeface="+mj-lt"/>
              <a:buAutoNum type="arabicPeriod"/>
            </a:pPr>
            <a:r>
              <a:rPr lang="en-US" dirty="0" smtClean="0">
                <a:latin typeface="+mj-lt"/>
              </a:rPr>
              <a:t>Control of Corporations – so that no anti-competitive practices were allowed to stand, which would hurt consumers and small businesses.</a:t>
            </a:r>
          </a:p>
          <a:p>
            <a:pPr marL="514350" indent="-514350">
              <a:buFont typeface="+mj-lt"/>
              <a:buAutoNum type="arabicPeriod"/>
            </a:pPr>
            <a:r>
              <a:rPr lang="en-US" dirty="0" smtClean="0">
                <a:latin typeface="+mj-lt"/>
              </a:rPr>
              <a:t>Consumer Protection – like the Meat Inspection Act and the Pure Food and Drug Act. </a:t>
            </a:r>
          </a:p>
          <a:p>
            <a:pPr marL="514350" indent="-514350">
              <a:buFont typeface="+mj-lt"/>
              <a:buAutoNum type="arabicPeriod"/>
            </a:pPr>
            <a:r>
              <a:rPr lang="en-US" dirty="0" smtClean="0">
                <a:latin typeface="+mj-lt"/>
              </a:rPr>
              <a:t>Fair Play for Workers – Roosevelt was the first President to side with working people during a labor dispute – the Anthracite Coal Strike of 1902. </a:t>
            </a:r>
          </a:p>
          <a:p>
            <a:endParaRPr lang="en-US" dirty="0">
              <a:latin typeface="+mj-l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181600" y="2590800"/>
            <a:ext cx="3789356" cy="3019455"/>
          </a:xfrm>
        </p:spPr>
      </p:pic>
    </p:spTree>
    <p:extLst>
      <p:ext uri="{BB962C8B-B14F-4D97-AF65-F5344CB8AC3E}">
        <p14:creationId xmlns:p14="http://schemas.microsoft.com/office/powerpoint/2010/main" val="243317730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Taft the Trustbuster II</a:t>
            </a:r>
            <a:endParaRPr lang="en-US" dirty="0"/>
          </a:p>
        </p:txBody>
      </p:sp>
      <p:sp>
        <p:nvSpPr>
          <p:cNvPr id="4" name="Content Placeholder 3"/>
          <p:cNvSpPr>
            <a:spLocks noGrp="1"/>
          </p:cNvSpPr>
          <p:nvPr>
            <p:ph sz="half" idx="2"/>
          </p:nvPr>
        </p:nvSpPr>
        <p:spPr>
          <a:xfrm>
            <a:off x="4953000" y="1600200"/>
            <a:ext cx="4038600" cy="4953000"/>
          </a:xfrm>
        </p:spPr>
        <p:txBody>
          <a:bodyPr>
            <a:normAutofit/>
          </a:bodyPr>
          <a:lstStyle/>
          <a:p>
            <a:r>
              <a:rPr lang="en-US" dirty="0" smtClean="0">
                <a:latin typeface="+mj-lt"/>
              </a:rPr>
              <a:t>In his four years in office from 1909 – 1913, William Howard Taft sued more companies for violations of the Sherman Anti-Trust Act that Theodore Roosevelt had in seven years!</a:t>
            </a:r>
          </a:p>
          <a:p>
            <a:r>
              <a:rPr lang="en-US" dirty="0" smtClean="0">
                <a:latin typeface="+mj-lt"/>
              </a:rPr>
              <a:t>In 1912, the two men could not resolve their differences, however, and ran against one another – and Woodrow Wilson – for the Presidency.  Both men lost…</a:t>
            </a:r>
            <a:endParaRPr lang="en-US" dirty="0">
              <a:latin typeface="+mj-lt"/>
            </a:endParaRPr>
          </a:p>
        </p:txBody>
      </p:sp>
      <p:pic>
        <p:nvPicPr>
          <p:cNvPr id="7" name="Content Placeholder 6"/>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801894" y="1600200"/>
            <a:ext cx="3770106" cy="5094739"/>
          </a:xfrm>
        </p:spPr>
      </p:pic>
    </p:spTree>
    <p:extLst>
      <p:ext uri="{BB962C8B-B14F-4D97-AF65-F5344CB8AC3E}">
        <p14:creationId xmlns:p14="http://schemas.microsoft.com/office/powerpoint/2010/main" val="329801521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Woodrow Wilson’s New Freedom</a:t>
            </a:r>
            <a:endParaRPr lang="en-US" dirty="0"/>
          </a:p>
        </p:txBody>
      </p:sp>
      <p:sp>
        <p:nvSpPr>
          <p:cNvPr id="3" name="Content Placeholder 2"/>
          <p:cNvSpPr>
            <a:spLocks noGrp="1"/>
          </p:cNvSpPr>
          <p:nvPr>
            <p:ph sz="half" idx="1"/>
          </p:nvPr>
        </p:nvSpPr>
        <p:spPr>
          <a:xfrm>
            <a:off x="457200" y="1600200"/>
            <a:ext cx="4495800" cy="4953000"/>
          </a:xfrm>
        </p:spPr>
        <p:txBody>
          <a:bodyPr>
            <a:normAutofit fontScale="92500" lnSpcReduction="20000"/>
          </a:bodyPr>
          <a:lstStyle/>
          <a:p>
            <a:r>
              <a:rPr lang="en-US" dirty="0" smtClean="0">
                <a:latin typeface="+mj-lt"/>
              </a:rPr>
              <a:t>Woodrow Wilson believed that the government should destroy trusts, but not favor any one business over another.  He advocated for the Clayton Anti-Trust Act which was much stricter than the Sherman Anti-Trust Act had been.  He helped to create the Federal Trade Commission and the Federal Reserve in order to place controls on the banking industry.  In addition, </a:t>
            </a:r>
            <a:r>
              <a:rPr lang="en-US" dirty="0">
                <a:latin typeface="+mj-lt"/>
              </a:rPr>
              <a:t>h</a:t>
            </a:r>
            <a:r>
              <a:rPr lang="en-US" dirty="0" smtClean="0">
                <a:latin typeface="+mj-lt"/>
              </a:rPr>
              <a:t>e lowered </a:t>
            </a:r>
            <a:br>
              <a:rPr lang="en-US" dirty="0" smtClean="0">
                <a:latin typeface="+mj-lt"/>
              </a:rPr>
            </a:br>
            <a:r>
              <a:rPr lang="en-US" dirty="0" smtClean="0">
                <a:latin typeface="+mj-lt"/>
              </a:rPr>
              <a:t>“protective” tariffs, to lower prices for consumers. </a:t>
            </a:r>
          </a:p>
          <a:p>
            <a:r>
              <a:rPr lang="en-US" dirty="0" smtClean="0">
                <a:latin typeface="+mj-lt"/>
              </a:rPr>
              <a:t>New Freedom?  It was less Freedom for big business and monopolies!</a:t>
            </a:r>
            <a:endParaRPr lang="en-US" dirty="0">
              <a:latin typeface="+mj-lt"/>
            </a:endParaRPr>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993972" y="1600200"/>
            <a:ext cx="3347055" cy="4525963"/>
          </a:xfrm>
        </p:spPr>
      </p:pic>
    </p:spTree>
    <p:extLst>
      <p:ext uri="{BB962C8B-B14F-4D97-AF65-F5344CB8AC3E}">
        <p14:creationId xmlns:p14="http://schemas.microsoft.com/office/powerpoint/2010/main" val="152625688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Clayton Anti-Trust Act (1914) </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09600" y="1752600"/>
            <a:ext cx="3429000" cy="4577892"/>
          </a:xfrm>
        </p:spPr>
      </p:pic>
      <p:sp>
        <p:nvSpPr>
          <p:cNvPr id="4" name="Content Placeholder 3"/>
          <p:cNvSpPr>
            <a:spLocks noGrp="1"/>
          </p:cNvSpPr>
          <p:nvPr>
            <p:ph sz="half" idx="2"/>
          </p:nvPr>
        </p:nvSpPr>
        <p:spPr/>
        <p:txBody>
          <a:bodyPr>
            <a:noAutofit/>
          </a:bodyPr>
          <a:lstStyle/>
          <a:p>
            <a:pPr marL="0" indent="0">
              <a:buNone/>
            </a:pPr>
            <a:r>
              <a:rPr lang="en-US" sz="2400" dirty="0" smtClean="0">
                <a:latin typeface="+mj-lt"/>
              </a:rPr>
              <a:t>The </a:t>
            </a:r>
            <a:r>
              <a:rPr lang="en-US" sz="2400" u="sng" dirty="0" smtClean="0">
                <a:effectLst>
                  <a:outerShdw blurRad="38100" dist="38100" dir="2700000" algn="tl">
                    <a:srgbClr val="000000">
                      <a:alpha val="43137"/>
                    </a:srgbClr>
                  </a:outerShdw>
                </a:effectLst>
                <a:latin typeface="+mj-lt"/>
              </a:rPr>
              <a:t>Clayton Anti-Trust Act </a:t>
            </a:r>
            <a:r>
              <a:rPr lang="en-US" sz="2400" dirty="0" smtClean="0">
                <a:latin typeface="+mj-lt"/>
              </a:rPr>
              <a:t>was passed in 1914 to strengthen the Sherman Anti-Trust Act.  </a:t>
            </a:r>
          </a:p>
          <a:p>
            <a:r>
              <a:rPr lang="en-US" sz="2400" dirty="0" smtClean="0">
                <a:latin typeface="+mj-lt"/>
              </a:rPr>
              <a:t>The </a:t>
            </a:r>
            <a:r>
              <a:rPr lang="en-US" sz="2400" b="1" u="sng" dirty="0" smtClean="0">
                <a:effectLst>
                  <a:outerShdw blurRad="38100" dist="38100" dir="2700000" algn="tl">
                    <a:srgbClr val="000000">
                      <a:alpha val="43137"/>
                    </a:srgbClr>
                  </a:outerShdw>
                </a:effectLst>
                <a:latin typeface="+mj-lt"/>
              </a:rPr>
              <a:t>Clayton Anti-Trust </a:t>
            </a:r>
            <a:r>
              <a:rPr lang="en-US" sz="2400" dirty="0" smtClean="0">
                <a:latin typeface="+mj-lt"/>
              </a:rPr>
              <a:t>law made so </a:t>
            </a:r>
            <a:r>
              <a:rPr lang="en-US" sz="2400" dirty="0">
                <a:latin typeface="+mj-lt"/>
              </a:rPr>
              <a:t>u</a:t>
            </a:r>
            <a:r>
              <a:rPr lang="en-US" sz="2400" dirty="0" smtClean="0">
                <a:latin typeface="+mj-lt"/>
              </a:rPr>
              <a:t>nions could not be prosecuted by anti-trust lawsuits – the Sherman Anti-Trust Act had been misapplied at times. </a:t>
            </a:r>
          </a:p>
          <a:p>
            <a:pPr marL="0" indent="0">
              <a:buNone/>
            </a:pPr>
            <a:r>
              <a:rPr lang="en-US" sz="2400" b="1" u="sng" dirty="0" smtClean="0">
                <a:effectLst>
                  <a:outerShdw blurRad="38100" dist="38100" dir="2700000" algn="tl">
                    <a:srgbClr val="000000">
                      <a:alpha val="43137"/>
                    </a:srgbClr>
                  </a:outerShdw>
                </a:effectLst>
                <a:latin typeface="+mj-lt"/>
              </a:rPr>
              <a:t>Woodrow Wilson </a:t>
            </a:r>
            <a:r>
              <a:rPr lang="en-US" sz="2400" dirty="0" smtClean="0">
                <a:latin typeface="+mj-lt"/>
              </a:rPr>
              <a:t>also attempted to regulate the Banking and Financial Industry during this period.</a:t>
            </a:r>
            <a:endParaRPr lang="en-US" sz="2400" dirty="0">
              <a:latin typeface="+mj-lt"/>
            </a:endParaRPr>
          </a:p>
          <a:p>
            <a:r>
              <a:rPr lang="en-US" sz="2400" dirty="0" smtClean="0">
                <a:latin typeface="+mj-lt"/>
              </a:rPr>
              <a:t>The </a:t>
            </a:r>
            <a:r>
              <a:rPr lang="en-US" sz="2400" b="1" u="sng" dirty="0" smtClean="0">
                <a:effectLst>
                  <a:outerShdw blurRad="38100" dist="38100" dir="2700000" algn="tl">
                    <a:srgbClr val="000000">
                      <a:alpha val="43137"/>
                    </a:srgbClr>
                  </a:outerShdw>
                </a:effectLst>
                <a:latin typeface="+mj-lt"/>
              </a:rPr>
              <a:t>Federal Reserve Act </a:t>
            </a:r>
            <a:r>
              <a:rPr lang="en-US" sz="2400" dirty="0" smtClean="0">
                <a:latin typeface="+mj-lt"/>
              </a:rPr>
              <a:t>placed controls on the banking and financial industries</a:t>
            </a:r>
          </a:p>
          <a:p>
            <a:endParaRPr lang="en-US" sz="2400" dirty="0">
              <a:latin typeface="+mj-lt"/>
            </a:endParaRPr>
          </a:p>
        </p:txBody>
      </p:sp>
    </p:spTree>
    <p:extLst>
      <p:ext uri="{BB962C8B-B14F-4D97-AF65-F5344CB8AC3E}">
        <p14:creationId xmlns:p14="http://schemas.microsoft.com/office/powerpoint/2010/main" val="11795894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Alexander Graham Bell – AT&amp;T</a:t>
            </a:r>
            <a:endParaRPr lang="en-US" dirty="0"/>
          </a:p>
        </p:txBody>
      </p:sp>
      <p:sp>
        <p:nvSpPr>
          <p:cNvPr id="3" name="Content Placeholder 2"/>
          <p:cNvSpPr>
            <a:spLocks noGrp="1"/>
          </p:cNvSpPr>
          <p:nvPr>
            <p:ph sz="half" idx="1"/>
          </p:nvPr>
        </p:nvSpPr>
        <p:spPr/>
        <p:txBody>
          <a:bodyPr>
            <a:normAutofit/>
          </a:bodyPr>
          <a:lstStyle/>
          <a:p>
            <a:r>
              <a:rPr lang="en-US" dirty="0" smtClean="0">
                <a:latin typeface="+mj-lt"/>
              </a:rPr>
              <a:t>Alexander Graham Bell was the inventor of the telephone.  “Mr. Watson, come here, I want you!” was the first line every conveyed by telephone.  Bell would go on to become the founder of the American Telephone and Telegraph Company, or AT&amp;T.  By the turn of the century, telephone communication was common. </a:t>
            </a:r>
            <a:endParaRPr lang="en-US" dirty="0">
              <a:latin typeface="+mj-l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029200" y="1686039"/>
            <a:ext cx="3581399" cy="4759334"/>
          </a:xfrm>
        </p:spPr>
      </p:pic>
    </p:spTree>
    <p:extLst>
      <p:ext uri="{BB962C8B-B14F-4D97-AF65-F5344CB8AC3E}">
        <p14:creationId xmlns:p14="http://schemas.microsoft.com/office/powerpoint/2010/main" val="38523930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Wright Brothers - Airplanes</a:t>
            </a:r>
            <a:endParaRPr lang="en-US" dirty="0"/>
          </a:p>
        </p:txBody>
      </p:sp>
      <p:sp>
        <p:nvSpPr>
          <p:cNvPr id="3" name="Content Placeholder 2"/>
          <p:cNvSpPr>
            <a:spLocks noGrp="1"/>
          </p:cNvSpPr>
          <p:nvPr>
            <p:ph sz="half" idx="1"/>
          </p:nvPr>
        </p:nvSpPr>
        <p:spPr/>
        <p:txBody>
          <a:bodyPr>
            <a:normAutofit fontScale="92500" lnSpcReduction="10000"/>
          </a:bodyPr>
          <a:lstStyle/>
          <a:p>
            <a:r>
              <a:rPr lang="en-US" dirty="0" smtClean="0">
                <a:latin typeface="+mj-lt"/>
              </a:rPr>
              <a:t>The First Flight took place in Kitty Hawk, North Carolina on December 17</a:t>
            </a:r>
            <a:r>
              <a:rPr lang="en-US" baseline="30000" dirty="0" smtClean="0">
                <a:latin typeface="+mj-lt"/>
              </a:rPr>
              <a:t>th</a:t>
            </a:r>
            <a:r>
              <a:rPr lang="en-US" dirty="0" smtClean="0">
                <a:latin typeface="+mj-lt"/>
              </a:rPr>
              <a:t>, 1903.  The Wright Brothers were bicycle mechanics by trade, but put all of their efforts into the airplane during the off season.  Their invention would change the nature of travel in America, and even the nature of warfare.  By World War I – in 1914 – the airplane was used to gain strategic advantages on the battlefield. </a:t>
            </a:r>
            <a:endParaRPr lang="en-US" dirty="0">
              <a:latin typeface="+mj-l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48200" y="1752600"/>
            <a:ext cx="4038600" cy="3230880"/>
          </a:xfrm>
        </p:spPr>
      </p:pic>
    </p:spTree>
    <p:extLst>
      <p:ext uri="{BB962C8B-B14F-4D97-AF65-F5344CB8AC3E}">
        <p14:creationId xmlns:p14="http://schemas.microsoft.com/office/powerpoint/2010/main" val="7351530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Henry Ford and the Assembly Line</a:t>
            </a:r>
            <a:endParaRPr lang="en-US" dirty="0"/>
          </a:p>
        </p:txBody>
      </p:sp>
      <p:sp>
        <p:nvSpPr>
          <p:cNvPr id="3" name="Content Placeholder 2"/>
          <p:cNvSpPr>
            <a:spLocks noGrp="1"/>
          </p:cNvSpPr>
          <p:nvPr>
            <p:ph sz="half" idx="1"/>
          </p:nvPr>
        </p:nvSpPr>
        <p:spPr/>
        <p:txBody>
          <a:bodyPr>
            <a:normAutofit fontScale="92500"/>
          </a:bodyPr>
          <a:lstStyle/>
          <a:p>
            <a:r>
              <a:rPr lang="en-US" dirty="0" smtClean="0">
                <a:latin typeface="+mj-lt"/>
              </a:rPr>
              <a:t>The automobile was not invented in the United States, it was a product of Europe.  And even in the United States, there were several men who began producing automobiles before Henry Ford came along – The Duryea Brothers and Ransom Olds, for example.  Henry Ford’s genius was the invention of the assembly line as a way to mass produce his Model-T Ford. </a:t>
            </a:r>
            <a:endParaRPr lang="en-US" dirty="0">
              <a:latin typeface="+mj-l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724400" y="1676400"/>
            <a:ext cx="4072227" cy="3352800"/>
          </a:xfrm>
        </p:spPr>
      </p:pic>
      <p:sp>
        <p:nvSpPr>
          <p:cNvPr id="4" name="Rounded Rectangle 3"/>
          <p:cNvSpPr/>
          <p:nvPr/>
        </p:nvSpPr>
        <p:spPr>
          <a:xfrm>
            <a:off x="4724400" y="4953000"/>
            <a:ext cx="4191000" cy="16002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2400" dirty="0" smtClean="0">
                <a:latin typeface="+mj-lt"/>
              </a:rPr>
              <a:t>Henry Ford’s Model-T Ford was mass produced using the assembly line.  He joked that it came in “any color you like, as long as it’s black.” </a:t>
            </a:r>
            <a:endParaRPr lang="en-US" sz="2400" dirty="0">
              <a:latin typeface="+mj-lt"/>
            </a:endParaRPr>
          </a:p>
        </p:txBody>
      </p:sp>
    </p:spTree>
    <p:extLst>
      <p:ext uri="{BB962C8B-B14F-4D97-AF65-F5344CB8AC3E}">
        <p14:creationId xmlns:p14="http://schemas.microsoft.com/office/powerpoint/2010/main" val="4395653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Henry Bessemer – The Bessemer Process</a:t>
            </a:r>
            <a:endParaRPr lang="en-US" dirty="0"/>
          </a:p>
        </p:txBody>
      </p:sp>
      <p:sp>
        <p:nvSpPr>
          <p:cNvPr id="3" name="Content Placeholder 2"/>
          <p:cNvSpPr>
            <a:spLocks noGrp="1"/>
          </p:cNvSpPr>
          <p:nvPr>
            <p:ph sz="half" idx="1"/>
          </p:nvPr>
        </p:nvSpPr>
        <p:spPr/>
        <p:txBody>
          <a:bodyPr>
            <a:normAutofit lnSpcReduction="10000"/>
          </a:bodyPr>
          <a:lstStyle/>
          <a:p>
            <a:r>
              <a:rPr lang="en-US" dirty="0" smtClean="0">
                <a:latin typeface="+mj-lt"/>
              </a:rPr>
              <a:t>Henry Bessemer was an Englishman who invented a process to purify iron ore into steel.  By blasting the molten iron ore with pure oxygen, the Bessemer Process purified the iron, allowing it to form steel, a metal strong enough to build railroads and bridges, as well as the I-beams used in the construction of skyscrapers. </a:t>
            </a:r>
            <a:endParaRPr lang="en-US" dirty="0">
              <a:latin typeface="+mj-l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213579" y="1600200"/>
            <a:ext cx="3320821" cy="5168753"/>
          </a:xfrm>
        </p:spPr>
      </p:pic>
    </p:spTree>
    <p:extLst>
      <p:ext uri="{BB962C8B-B14F-4D97-AF65-F5344CB8AC3E}">
        <p14:creationId xmlns:p14="http://schemas.microsoft.com/office/powerpoint/2010/main" val="25161359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Andrew Carnegie – Man of Steel</a:t>
            </a:r>
            <a:endParaRPr lang="en-US" dirty="0"/>
          </a:p>
        </p:txBody>
      </p:sp>
      <p:sp>
        <p:nvSpPr>
          <p:cNvPr id="3" name="Content Placeholder 2"/>
          <p:cNvSpPr>
            <a:spLocks noGrp="1"/>
          </p:cNvSpPr>
          <p:nvPr>
            <p:ph sz="half" idx="1"/>
          </p:nvPr>
        </p:nvSpPr>
        <p:spPr>
          <a:xfrm>
            <a:off x="457200" y="1600200"/>
            <a:ext cx="4495800" cy="5257800"/>
          </a:xfrm>
        </p:spPr>
        <p:txBody>
          <a:bodyPr>
            <a:normAutofit lnSpcReduction="10000"/>
          </a:bodyPr>
          <a:lstStyle/>
          <a:p>
            <a:r>
              <a:rPr lang="en-US" dirty="0" smtClean="0">
                <a:latin typeface="+mj-lt"/>
              </a:rPr>
              <a:t>Andrew Carnegie was the man who dominated the steel industry in the United States between the Civil War and the turn of the Century in 1900.  Carnegie got started as a businessman during the Civil War, and controlled over 80 percent of the Steel Industry by the 1890s.  He used “vertical integration” to cut the cost of his steel, and sold his company in 1901 for over $400 Million.   He spent the rest of his life giving his money away to charitable causes. </a:t>
            </a:r>
            <a:endParaRPr lang="en-US" dirty="0">
              <a:latin typeface="+mj-l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020128" y="1600200"/>
            <a:ext cx="3294743" cy="4525963"/>
          </a:xfrm>
        </p:spPr>
      </p:pic>
    </p:spTree>
    <p:extLst>
      <p:ext uri="{BB962C8B-B14F-4D97-AF65-F5344CB8AC3E}">
        <p14:creationId xmlns:p14="http://schemas.microsoft.com/office/powerpoint/2010/main" val="295022316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J.P. Morgan – Banking &amp; Finance </a:t>
            </a:r>
            <a:endParaRPr lang="en-US" dirty="0"/>
          </a:p>
        </p:txBody>
      </p:sp>
      <p:sp>
        <p:nvSpPr>
          <p:cNvPr id="3" name="Content Placeholder 2"/>
          <p:cNvSpPr>
            <a:spLocks noGrp="1"/>
          </p:cNvSpPr>
          <p:nvPr>
            <p:ph sz="half" idx="1"/>
          </p:nvPr>
        </p:nvSpPr>
        <p:spPr>
          <a:xfrm>
            <a:off x="457200" y="1600200"/>
            <a:ext cx="4419600" cy="4953000"/>
          </a:xfrm>
        </p:spPr>
        <p:txBody>
          <a:bodyPr>
            <a:normAutofit lnSpcReduction="10000"/>
          </a:bodyPr>
          <a:lstStyle/>
          <a:p>
            <a:r>
              <a:rPr lang="en-US" dirty="0" smtClean="0">
                <a:latin typeface="+mj-lt"/>
              </a:rPr>
              <a:t>John </a:t>
            </a:r>
            <a:r>
              <a:rPr lang="en-US" dirty="0" smtClean="0">
                <a:latin typeface="+mj-lt"/>
              </a:rPr>
              <a:t>Pierpont Morgan was the leader of the banking and financial institutions of the United States during the late 1800s and early 1900s.  He was so influential that when banks slumped in the early part of the1900s, he bailed them out personally!  No TARP or Stimulus Package required!  Morgan was involved in numerous anti-competitive trusts.  Several of his companies were sued for violation of the Sherman Anti-Trust Act.</a:t>
            </a:r>
            <a:endParaRPr lang="en-US" dirty="0">
              <a:latin typeface="+mj-lt"/>
            </a:endParaRPr>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747714" y="1905000"/>
            <a:ext cx="4108824" cy="4191000"/>
          </a:xfrm>
        </p:spPr>
      </p:pic>
    </p:spTree>
    <p:extLst>
      <p:ext uri="{BB962C8B-B14F-4D97-AF65-F5344CB8AC3E}">
        <p14:creationId xmlns:p14="http://schemas.microsoft.com/office/powerpoint/2010/main" val="300933530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ecatur">
  <a:themeElements>
    <a:clrScheme name="Perspective">
      <a:dk1>
        <a:sysClr val="windowText" lastClr="000000"/>
      </a:dk1>
      <a:lt1>
        <a:sysClr val="window" lastClr="FFFFFF"/>
      </a:lt1>
      <a:dk2>
        <a:srgbClr val="283138"/>
      </a:dk2>
      <a:lt2>
        <a:srgbClr val="FF8600"/>
      </a:lt2>
      <a:accent1>
        <a:srgbClr val="838D9B"/>
      </a:accent1>
      <a:accent2>
        <a:srgbClr val="D2610C"/>
      </a:accent2>
      <a:accent3>
        <a:srgbClr val="80716A"/>
      </a:accent3>
      <a:accent4>
        <a:srgbClr val="94147C"/>
      </a:accent4>
      <a:accent5>
        <a:srgbClr val="5D5AD2"/>
      </a:accent5>
      <a:accent6>
        <a:srgbClr val="6F6C7D"/>
      </a:accent6>
      <a:hlink>
        <a:srgbClr val="6187E3"/>
      </a:hlink>
      <a:folHlink>
        <a:srgbClr val="7B8EB8"/>
      </a:folHlink>
    </a:clrScheme>
    <a:fontScheme name="Decatur">
      <a:majorFont>
        <a:latin typeface="Bodoni MT Condensed"/>
        <a:ea typeface=""/>
        <a:cs typeface=""/>
        <a:font script="Grek" typeface="Times New Roman"/>
        <a:font script="Cyrl" typeface="Times New Roman"/>
        <a:font script="Jpan" typeface="HG明朝E"/>
        <a:font script="Hang" typeface="HY목각파임B"/>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catur">
      <a:fillStyleLst>
        <a:solidFill>
          <a:schemeClr val="phClr"/>
        </a:solidFill>
        <a:gradFill rotWithShape="1">
          <a:gsLst>
            <a:gs pos="0">
              <a:schemeClr val="phClr">
                <a:tint val="90000"/>
                <a:satMod val="110000"/>
              </a:schemeClr>
            </a:gs>
            <a:gs pos="47500">
              <a:schemeClr val="phClr">
                <a:tint val="53000"/>
                <a:satMod val="120000"/>
              </a:schemeClr>
            </a:gs>
            <a:gs pos="58500">
              <a:schemeClr val="phClr">
                <a:tint val="53000"/>
                <a:satMod val="120000"/>
              </a:schemeClr>
            </a:gs>
            <a:gs pos="100000">
              <a:schemeClr val="phClr">
                <a:tint val="90000"/>
                <a:satMod val="110000"/>
              </a:schemeClr>
            </a:gs>
          </a:gsLst>
          <a:lin ang="3600000" scaled="1"/>
        </a:gradFill>
        <a:gradFill rotWithShape="1">
          <a:gsLst>
            <a:gs pos="0">
              <a:schemeClr val="phClr">
                <a:shade val="54000"/>
                <a:satMod val="105000"/>
              </a:schemeClr>
            </a:gs>
            <a:gs pos="47500">
              <a:schemeClr val="phClr">
                <a:shade val="88000"/>
                <a:satMod val="105000"/>
              </a:schemeClr>
            </a:gs>
            <a:gs pos="58500">
              <a:schemeClr val="phClr">
                <a:shade val="88000"/>
                <a:satMod val="105000"/>
              </a:schemeClr>
            </a:gs>
            <a:gs pos="100000">
              <a:schemeClr val="phClr">
                <a:shade val="54000"/>
                <a:satMod val="105000"/>
              </a:schemeClr>
            </a:gs>
          </a:gsLst>
          <a:lin ang="3600000" scaled="1"/>
        </a:gradFill>
      </a:fillStyleLst>
      <a:lnStyleLst>
        <a:ln w="10000" cap="flat" cmpd="sng" algn="ctr">
          <a:solidFill>
            <a:schemeClr val="phClr"/>
          </a:solidFill>
          <a:prstDash val="solid"/>
        </a:ln>
        <a:ln w="2825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3600000" algn="r" rotWithShape="0">
              <a:srgbClr val="000000">
                <a:alpha val="30000"/>
              </a:srgbClr>
            </a:outerShdw>
          </a:effectLst>
        </a:effectStyle>
        <a:effectStyle>
          <a:effectLst>
            <a:outerShdw blurRad="63500" dist="25400" dir="3600000" algn="r" rotWithShape="0">
              <a:srgbClr val="000000">
                <a:alpha val="36000"/>
              </a:srgbClr>
            </a:outerShdw>
          </a:effectLst>
          <a:scene3d>
            <a:camera prst="orthographicFront">
              <a:rot lat="0" lon="0" rev="0"/>
            </a:camera>
            <a:lightRig rig="harsh" dir="tl">
              <a:rot lat="0" lon="0" rev="9000000"/>
            </a:lightRig>
          </a:scene3d>
          <a:sp3d prstMaterial="flat">
            <a:bevelT w="38100" h="50800" prst="softRound"/>
          </a:sp3d>
        </a:effectStyle>
        <a:effectStyle>
          <a:effectLst>
            <a:outerShdw blurRad="76200" dist="38100" dir="3600000" algn="r" rotWithShape="0">
              <a:srgbClr val="000000">
                <a:alpha val="60000"/>
              </a:srgbClr>
            </a:outerShdw>
          </a:effectLst>
          <a:scene3d>
            <a:camera prst="orthographicFront">
              <a:rot lat="0" lon="0" rev="0"/>
            </a:camera>
            <a:lightRig rig="harsh" dir="tl">
              <a:rot lat="0" lon="0" rev="9000000"/>
            </a:lightRig>
          </a:scene3d>
          <a:sp3d contourW="44450" prstMaterial="flat">
            <a:bevelT w="38100" h="50800" prst="softRound"/>
            <a:contourClr>
              <a:schemeClr val="phClr">
                <a:tint val="5"/>
                <a:satMod val="130000"/>
              </a:schemeClr>
            </a:contourClr>
          </a:sp3d>
        </a:effectStyle>
      </a:effectStyleLst>
      <a:bgFillStyleLst>
        <a:solidFill>
          <a:schemeClr val="phClr"/>
        </a:solidFill>
        <a:gradFill rotWithShape="1">
          <a:gsLst>
            <a:gs pos="0">
              <a:schemeClr val="phClr">
                <a:tint val="100000"/>
                <a:shade val="52000"/>
                <a:satMod val="105000"/>
              </a:schemeClr>
            </a:gs>
            <a:gs pos="47500">
              <a:schemeClr val="phClr">
                <a:tint val="90000"/>
                <a:shade val="89000"/>
                <a:satMod val="105000"/>
              </a:schemeClr>
            </a:gs>
            <a:gs pos="58500">
              <a:schemeClr val="phClr">
                <a:tint val="85000"/>
                <a:shade val="89000"/>
                <a:satMod val="105000"/>
              </a:schemeClr>
            </a:gs>
            <a:gs pos="100000">
              <a:schemeClr val="phClr">
                <a:tint val="100000"/>
                <a:shade val="52000"/>
                <a:satMod val="105000"/>
              </a:schemeClr>
            </a:gs>
          </a:gsLst>
          <a:lin ang="3600000" scaled="0"/>
        </a:gradFill>
        <a:blipFill rotWithShape="1">
          <a:blip xmlns:r="http://schemas.openxmlformats.org/officeDocument/2006/relationships" r:embed="rId1">
            <a:duotone>
              <a:schemeClr val="phClr">
                <a:tint val="98000"/>
              </a:schemeClr>
              <a:schemeClr val="phClr">
                <a:shade val="85000"/>
                <a:satMod val="120000"/>
              </a:schemeClr>
            </a:duotone>
          </a:blip>
          <a:tile tx="0" ty="0" sx="52000" sy="5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1941</TotalTime>
  <Words>2775</Words>
  <Application>Microsoft Office PowerPoint</Application>
  <PresentationFormat>On-screen Show (4:3)</PresentationFormat>
  <Paragraphs>117</Paragraphs>
  <Slides>35</Slides>
  <Notes>1</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Decatur</vt:lpstr>
      <vt:lpstr>The Gilded Age &amp; Progressive Reforms</vt:lpstr>
      <vt:lpstr>Corporations – Limited Risk &amp; Liability</vt:lpstr>
      <vt:lpstr>Thomas Edison – Light Bulb, Generator</vt:lpstr>
      <vt:lpstr>Alexander Graham Bell – AT&amp;T</vt:lpstr>
      <vt:lpstr>The Wright Brothers - Airplanes</vt:lpstr>
      <vt:lpstr>Henry Ford and the Assembly Line</vt:lpstr>
      <vt:lpstr>Henry Bessemer – The Bessemer Process</vt:lpstr>
      <vt:lpstr>Andrew Carnegie – Man of Steel</vt:lpstr>
      <vt:lpstr>J.P. Morgan – Banking &amp; Finance </vt:lpstr>
      <vt:lpstr>John D. Rockefeller – Standard Oil</vt:lpstr>
      <vt:lpstr>Cornelius Vanderbilt – Railroads </vt:lpstr>
      <vt:lpstr>Laissez – Faire Economics</vt:lpstr>
      <vt:lpstr>Abundant Natural Resources</vt:lpstr>
      <vt:lpstr>Cheap Immigrant Labor</vt:lpstr>
      <vt:lpstr>The Gilded Age – Mark Twain’s Expression</vt:lpstr>
      <vt:lpstr>Labor Concerns &amp; Unions</vt:lpstr>
      <vt:lpstr>Goals of Labor Unions</vt:lpstr>
      <vt:lpstr>The Knights of Labor</vt:lpstr>
      <vt:lpstr>The Haymarket Square Riot</vt:lpstr>
      <vt:lpstr>The American Federation of Labor</vt:lpstr>
      <vt:lpstr>The Homestead Plant Strike</vt:lpstr>
      <vt:lpstr>The American Railway Union</vt:lpstr>
      <vt:lpstr>The Pullman Strike of 1894</vt:lpstr>
      <vt:lpstr>International Ladies Garment Workers Union</vt:lpstr>
      <vt:lpstr>Goals of Progressives</vt:lpstr>
      <vt:lpstr>Local Government Reforms</vt:lpstr>
      <vt:lpstr>State Government Reforms</vt:lpstr>
      <vt:lpstr>Muckrakers Opposed Child Labor</vt:lpstr>
      <vt:lpstr>19th Amendment – Woman’s Suffrage</vt:lpstr>
      <vt:lpstr>Laws Against Trusts and Monopolies</vt:lpstr>
      <vt:lpstr>Sherman Anti-Trust Act (1890) </vt:lpstr>
      <vt:lpstr>Roosevelt’s Square Deal</vt:lpstr>
      <vt:lpstr>Taft the Trustbuster II</vt:lpstr>
      <vt:lpstr>Woodrow Wilson’s New Freedom</vt:lpstr>
      <vt:lpstr>Clayton Anti-Trust Act (1914)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Gilded Age &amp; Progressive Reforms</dc:title>
  <dc:creator>Adam</dc:creator>
  <cp:lastModifiedBy>Adam</cp:lastModifiedBy>
  <cp:revision>31</cp:revision>
  <dcterms:created xsi:type="dcterms:W3CDTF">2014-03-08T03:54:23Z</dcterms:created>
  <dcterms:modified xsi:type="dcterms:W3CDTF">2014-03-10T00:17:09Z</dcterms:modified>
</cp:coreProperties>
</file>